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49"/>
  </p:notesMasterIdLst>
  <p:sldIdLst>
    <p:sldId id="256" r:id="rId2"/>
    <p:sldId id="257" r:id="rId3"/>
    <p:sldId id="258" r:id="rId4"/>
    <p:sldId id="259" r:id="rId5"/>
    <p:sldId id="268" r:id="rId6"/>
    <p:sldId id="269" r:id="rId7"/>
    <p:sldId id="334" r:id="rId8"/>
    <p:sldId id="270" r:id="rId9"/>
    <p:sldId id="271" r:id="rId10"/>
    <p:sldId id="272" r:id="rId11"/>
    <p:sldId id="273" r:id="rId12"/>
    <p:sldId id="274" r:id="rId13"/>
    <p:sldId id="275" r:id="rId14"/>
    <p:sldId id="278" r:id="rId15"/>
    <p:sldId id="279" r:id="rId16"/>
    <p:sldId id="280" r:id="rId17"/>
    <p:sldId id="281" r:id="rId18"/>
    <p:sldId id="290" r:id="rId19"/>
    <p:sldId id="291" r:id="rId20"/>
    <p:sldId id="292" r:id="rId21"/>
    <p:sldId id="335" r:id="rId22"/>
    <p:sldId id="293" r:id="rId23"/>
    <p:sldId id="294" r:id="rId24"/>
    <p:sldId id="295" r:id="rId25"/>
    <p:sldId id="296" r:id="rId26"/>
    <p:sldId id="297" r:id="rId27"/>
    <p:sldId id="298" r:id="rId28"/>
    <p:sldId id="299" r:id="rId29"/>
    <p:sldId id="302" r:id="rId30"/>
    <p:sldId id="303" r:id="rId31"/>
    <p:sldId id="333" r:id="rId32"/>
    <p:sldId id="304" r:id="rId33"/>
    <p:sldId id="305" r:id="rId34"/>
    <p:sldId id="306" r:id="rId35"/>
    <p:sldId id="307" r:id="rId36"/>
    <p:sldId id="308" r:id="rId37"/>
    <p:sldId id="309" r:id="rId38"/>
    <p:sldId id="310" r:id="rId39"/>
    <p:sldId id="311" r:id="rId40"/>
    <p:sldId id="312" r:id="rId41"/>
    <p:sldId id="321" r:id="rId42"/>
    <p:sldId id="322" r:id="rId43"/>
    <p:sldId id="323" r:id="rId44"/>
    <p:sldId id="324" r:id="rId45"/>
    <p:sldId id="325" r:id="rId46"/>
    <p:sldId id="328" r:id="rId47"/>
    <p:sldId id="336" r:id="rId48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696" y="4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202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3EC45-7311-4A31-A843-7E8A00A4A344}" type="datetimeFigureOut">
              <a:rPr lang="es-AR" smtClean="0"/>
              <a:t>18/4/2016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76749-AC71-4C31-A025-A2B5F209561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3710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F7C05E6-2F94-4E03-A6F1-50D0CF33793B}" type="slidenum">
              <a:rPr lang="es-ES" altLang="es-AR" smtClean="0"/>
              <a:pPr algn="r" eaLnBrk="1" hangingPunct="1">
                <a:spcBef>
                  <a:spcPct val="0"/>
                </a:spcBef>
              </a:pPr>
              <a:t>3</a:t>
            </a:fld>
            <a:endParaRPr lang="es-ES" altLang="es-AR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7647BF1-088E-4EDA-BEFA-624EE6E9E2FE}" type="slidenum">
              <a:rPr lang="es-ES" altLang="es-AR" smtClean="0"/>
              <a:pPr algn="r" eaLnBrk="1" hangingPunct="1">
                <a:spcBef>
                  <a:spcPct val="0"/>
                </a:spcBef>
              </a:pPr>
              <a:t>5</a:t>
            </a:fld>
            <a:endParaRPr lang="es-ES" altLang="es-AR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976749-AC71-4C31-A025-A2B5F209561D}" type="slidenum">
              <a:rPr lang="es-AR" smtClean="0"/>
              <a:t>38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04880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D853-8E66-4B5F-A359-3BFFE960321D}" type="datetimeFigureOut">
              <a:rPr lang="es-AR" smtClean="0"/>
              <a:t>18/4/2016</a:t>
            </a:fld>
            <a:endParaRPr lang="es-AR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DCEB6B4-BDDB-4D7B-B87B-2136BC24D4C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D853-8E66-4B5F-A359-3BFFE960321D}" type="datetimeFigureOut">
              <a:rPr lang="es-AR" smtClean="0"/>
              <a:t>18/4/2016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EB6B4-BDDB-4D7B-B87B-2136BC24D4C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D853-8E66-4B5F-A359-3BFFE960321D}" type="datetimeFigureOut">
              <a:rPr lang="es-AR" smtClean="0"/>
              <a:t>18/4/2016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EB6B4-BDDB-4D7B-B87B-2136BC24D4C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CAB11-F9D2-4314-B49A-65DA367692A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2498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D853-8E66-4B5F-A359-3BFFE960321D}" type="datetimeFigureOut">
              <a:rPr lang="es-AR" smtClean="0"/>
              <a:t>18/4/2016</a:t>
            </a:fld>
            <a:endParaRPr lang="es-AR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AR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DCEB6B4-BDDB-4D7B-B87B-2136BC24D4C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D853-8E66-4B5F-A359-3BFFE960321D}" type="datetimeFigureOut">
              <a:rPr lang="es-AR" smtClean="0"/>
              <a:t>18/4/2016</a:t>
            </a:fld>
            <a:endParaRPr lang="es-AR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EB6B4-BDDB-4D7B-B87B-2136BC24D4CD}" type="slidenum">
              <a:rPr lang="es-AR" smtClean="0"/>
              <a:t>‹Nº›</a:t>
            </a:fld>
            <a:endParaRPr lang="es-AR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D853-8E66-4B5F-A359-3BFFE960321D}" type="datetimeFigureOut">
              <a:rPr lang="es-AR" smtClean="0"/>
              <a:t>18/4/2016</a:t>
            </a:fld>
            <a:endParaRPr lang="es-AR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EB6B4-BDDB-4D7B-B87B-2136BC24D4C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D853-8E66-4B5F-A359-3BFFE960321D}" type="datetimeFigureOut">
              <a:rPr lang="es-AR" smtClean="0"/>
              <a:t>18/4/2016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DCEB6B4-BDDB-4D7B-B87B-2136BC24D4CD}" type="slidenum">
              <a:rPr lang="es-AR" smtClean="0"/>
              <a:t>‹Nº›</a:t>
            </a:fld>
            <a:endParaRPr lang="es-AR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D853-8E66-4B5F-A359-3BFFE960321D}" type="datetimeFigureOut">
              <a:rPr lang="es-AR" smtClean="0"/>
              <a:t>18/4/2016</a:t>
            </a:fld>
            <a:endParaRPr lang="es-AR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EB6B4-BDDB-4D7B-B87B-2136BC24D4C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D853-8E66-4B5F-A359-3BFFE960321D}" type="datetimeFigureOut">
              <a:rPr lang="es-AR" smtClean="0"/>
              <a:t>18/4/2016</a:t>
            </a:fld>
            <a:endParaRPr lang="es-AR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EB6B4-BDDB-4D7B-B87B-2136BC24D4C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D853-8E66-4B5F-A359-3BFFE960321D}" type="datetimeFigureOut">
              <a:rPr lang="es-AR" smtClean="0"/>
              <a:t>18/4/2016</a:t>
            </a:fld>
            <a:endParaRPr lang="es-AR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EB6B4-BDDB-4D7B-B87B-2136BC24D4C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D853-8E66-4B5F-A359-3BFFE960321D}" type="datetimeFigureOut">
              <a:rPr lang="es-AR" smtClean="0"/>
              <a:t>18/4/2016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EB6B4-BDDB-4D7B-B87B-2136BC24D4CD}" type="slidenum">
              <a:rPr lang="es-AR" smtClean="0"/>
              <a:t>‹Nº›</a:t>
            </a:fld>
            <a:endParaRPr lang="es-AR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62ED853-8E66-4B5F-A359-3BFFE960321D}" type="datetimeFigureOut">
              <a:rPr lang="es-AR" smtClean="0"/>
              <a:t>18/4/2016</a:t>
            </a:fld>
            <a:endParaRPr lang="es-AR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DCEB6B4-BDDB-4D7B-B87B-2136BC24D4CD}" type="slidenum">
              <a:rPr lang="es-AR" smtClean="0"/>
              <a:t>‹Nº›</a:t>
            </a:fld>
            <a:endParaRPr lang="es-AR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>BOLILLA 4: Metabolismo de hidratos de carbono. </a:t>
            </a:r>
            <a:endParaRPr lang="es-AR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AR" dirty="0" smtClean="0"/>
              <a:t>Vía Glicolítica. Ubicación </a:t>
            </a:r>
            <a:r>
              <a:rPr lang="es-AR" dirty="0" err="1" smtClean="0"/>
              <a:t>subcelular</a:t>
            </a:r>
            <a:r>
              <a:rPr lang="es-AR" dirty="0" smtClean="0"/>
              <a:t>, enzimas y cofactores que participan. Regulación enzimática. Rendimiento energético en anaerobiosis. Distintos tipos de fermentaciones.</a:t>
            </a:r>
          </a:p>
          <a:p>
            <a:r>
              <a:rPr lang="es-AR" dirty="0" smtClean="0"/>
              <a:t>Gluconeogénesis. </a:t>
            </a:r>
          </a:p>
          <a:p>
            <a:r>
              <a:rPr lang="es-AR" dirty="0" smtClean="0"/>
              <a:t>Metabolismo del Glucógeno. Regulación hormonal. Respuesta enzimática a la hipoglucemia e hiperglucemia.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11283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  <a:gradFill rotWithShape="1">
            <a:gsLst>
              <a:gs pos="0">
                <a:srgbClr val="57576B"/>
              </a:gs>
              <a:gs pos="50000">
                <a:srgbClr val="BDBDE8"/>
              </a:gs>
              <a:gs pos="100000">
                <a:srgbClr val="57576B"/>
              </a:gs>
            </a:gsLst>
            <a:lin ang="5400000" scaled="1"/>
          </a:gradFill>
        </p:spPr>
        <p:txBody>
          <a:bodyPr/>
          <a:lstStyle/>
          <a:p>
            <a:pPr eaLnBrk="1" hangingPunct="1"/>
            <a:r>
              <a:rPr lang="es-ES_tradnl" altLang="es-AR" sz="3200" b="1" smtClean="0"/>
              <a:t>Características de la Via Glicolítica </a:t>
            </a:r>
            <a:r>
              <a:rPr lang="es-ES_tradnl" altLang="es-AR" sz="3200" b="1" smtClean="0">
                <a:solidFill>
                  <a:schemeClr val="accent2"/>
                </a:solidFill>
              </a:rPr>
              <a:t>(GLICOLISIS)</a:t>
            </a:r>
            <a:endParaRPr lang="es-ES" altLang="es-AR" sz="3200" b="1" smtClean="0">
              <a:solidFill>
                <a:schemeClr val="accent2"/>
              </a:solidFill>
            </a:endParaRP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229600" cy="5516562"/>
          </a:xfrm>
          <a:solidFill>
            <a:srgbClr val="FFCCCC"/>
          </a:solidFill>
        </p:spPr>
        <p:txBody>
          <a:bodyPr>
            <a:normAutofit lnSpcReduction="10000"/>
          </a:bodyPr>
          <a:lstStyle/>
          <a:p>
            <a:pPr eaLnBrk="1" hangingPunct="1">
              <a:lnSpc>
                <a:spcPct val="130000"/>
              </a:lnSpc>
            </a:pPr>
            <a:r>
              <a:rPr lang="es-ES_tradnl" altLang="es-AR" sz="2800" b="1" smtClean="0"/>
              <a:t>Es una vía UNIVERSAL</a:t>
            </a:r>
          </a:p>
          <a:p>
            <a:pPr eaLnBrk="1" hangingPunct="1">
              <a:lnSpc>
                <a:spcPct val="130000"/>
              </a:lnSpc>
            </a:pPr>
            <a:r>
              <a:rPr lang="es-ES_tradnl" altLang="es-AR" sz="2800" b="1" smtClean="0"/>
              <a:t>CITOPLASMATICA</a:t>
            </a:r>
          </a:p>
          <a:p>
            <a:pPr eaLnBrk="1" hangingPunct="1">
              <a:lnSpc>
                <a:spcPct val="130000"/>
              </a:lnSpc>
            </a:pPr>
            <a:r>
              <a:rPr lang="es-ES_tradnl" altLang="es-AR" sz="2800" b="1" smtClean="0"/>
              <a:t>No requiere de oxígeno</a:t>
            </a:r>
          </a:p>
          <a:p>
            <a:pPr eaLnBrk="1" hangingPunct="1">
              <a:lnSpc>
                <a:spcPct val="130000"/>
              </a:lnSpc>
            </a:pPr>
            <a:r>
              <a:rPr lang="es-ES_tradnl" altLang="es-AR" sz="2800" b="1" smtClean="0"/>
              <a:t>Una HEXOSA se convierte en 2 TRIOSAS</a:t>
            </a:r>
          </a:p>
          <a:p>
            <a:pPr eaLnBrk="1" hangingPunct="1">
              <a:lnSpc>
                <a:spcPct val="130000"/>
              </a:lnSpc>
            </a:pPr>
            <a:r>
              <a:rPr lang="es-ES_tradnl" altLang="es-AR" sz="2800" b="1" smtClean="0"/>
              <a:t>Se sintetiza ATP por fosforilación a nivel de sustrato</a:t>
            </a:r>
          </a:p>
          <a:p>
            <a:pPr eaLnBrk="1" hangingPunct="1">
              <a:lnSpc>
                <a:spcPct val="130000"/>
              </a:lnSpc>
            </a:pPr>
            <a:r>
              <a:rPr lang="es-ES_tradnl" altLang="es-AR" sz="2800" b="1" smtClean="0"/>
              <a:t>Se producen 2 moléculas de NADH</a:t>
            </a:r>
          </a:p>
          <a:p>
            <a:pPr eaLnBrk="1" hangingPunct="1">
              <a:lnSpc>
                <a:spcPct val="130000"/>
              </a:lnSpc>
            </a:pPr>
            <a:r>
              <a:rPr lang="es-ES_tradnl" altLang="es-AR" sz="2800" b="1" smtClean="0"/>
              <a:t>Se producen intermediarios para biosíntesis de otros compuestos</a:t>
            </a:r>
          </a:p>
          <a:p>
            <a:pPr eaLnBrk="1" hangingPunct="1">
              <a:lnSpc>
                <a:spcPct val="130000"/>
              </a:lnSpc>
            </a:pPr>
            <a:endParaRPr lang="es-ES_tradnl" altLang="es-AR" sz="2800" b="1" smtClean="0"/>
          </a:p>
          <a:p>
            <a:pPr eaLnBrk="1" hangingPunct="1">
              <a:lnSpc>
                <a:spcPct val="130000"/>
              </a:lnSpc>
              <a:buFontTx/>
              <a:buNone/>
            </a:pPr>
            <a:endParaRPr lang="es-ES" altLang="es-AR" sz="2800" b="1" smtClean="0"/>
          </a:p>
        </p:txBody>
      </p:sp>
    </p:spTree>
    <p:extLst>
      <p:ext uri="{BB962C8B-B14F-4D97-AF65-F5344CB8AC3E}">
        <p14:creationId xmlns:p14="http://schemas.microsoft.com/office/powerpoint/2010/main" val="6106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46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4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1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50825" y="692150"/>
            <a:ext cx="8569325" cy="600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AR" sz="2400" u="sng" dirty="0">
                <a:solidFill>
                  <a:schemeClr val="tx1"/>
                </a:solidFill>
              </a:rPr>
              <a:t>FOSFORILACIÓN A NIVEL DE SUSTRATO</a:t>
            </a:r>
          </a:p>
          <a:p>
            <a:pPr>
              <a:defRPr/>
            </a:pPr>
            <a:endParaRPr lang="es-AR" sz="2400" dirty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  <a:defRPr/>
            </a:pPr>
            <a:r>
              <a:rPr lang="es-AR" sz="2400" dirty="0">
                <a:solidFill>
                  <a:schemeClr val="tx1"/>
                </a:solidFill>
              </a:rPr>
              <a:t>Los cambios producidos en el sustrato conducen a la redistribución de la energía contenida en la molécula y a crear enlaces con alta energía de hidrólisis en algunos compuestos intermedios.</a:t>
            </a:r>
          </a:p>
          <a:p>
            <a:pPr>
              <a:defRPr/>
            </a:pPr>
            <a:endParaRPr lang="es-AR" sz="2400" dirty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  <a:defRPr/>
            </a:pPr>
            <a:r>
              <a:rPr lang="es-AR" sz="2400" dirty="0">
                <a:solidFill>
                  <a:schemeClr val="tx1"/>
                </a:solidFill>
              </a:rPr>
              <a:t>Estos compuestos reaccionan directa o indirectamente con ADP para formar ATP.</a:t>
            </a:r>
          </a:p>
          <a:p>
            <a:pPr>
              <a:defRPr/>
            </a:pPr>
            <a:endParaRPr lang="es-AR" sz="2400" dirty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  <a:defRPr/>
            </a:pPr>
            <a:r>
              <a:rPr lang="es-AR" sz="2400" dirty="0">
                <a:solidFill>
                  <a:schemeClr val="tx1"/>
                </a:solidFill>
              </a:rPr>
              <a:t>Este tipo de transferencia de energía, sin participación de la cadena respiratoria se denomina:</a:t>
            </a:r>
          </a:p>
          <a:p>
            <a:pPr marL="285750" indent="-285750">
              <a:buFontTx/>
              <a:buChar char="-"/>
              <a:defRPr/>
            </a:pPr>
            <a:r>
              <a:rPr lang="es-AR" sz="2400" dirty="0">
                <a:solidFill>
                  <a:schemeClr val="tx1"/>
                </a:solidFill>
              </a:rPr>
              <a:t>FOSFORILACIÓN A NIVEL DE SUSTRATO</a:t>
            </a:r>
          </a:p>
          <a:p>
            <a:pPr marL="285750" indent="-285750">
              <a:buFontTx/>
              <a:buChar char="-"/>
              <a:defRPr/>
            </a:pPr>
            <a:endParaRPr lang="es-AR" sz="2400" dirty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  <a:defRPr/>
            </a:pPr>
            <a:r>
              <a:rPr lang="es-AR" sz="2400" dirty="0">
                <a:solidFill>
                  <a:schemeClr val="tx1"/>
                </a:solidFill>
              </a:rPr>
              <a:t>A diferencia de la fosforilación oxidativa, ésta no requiere de oxígeno para la formación de ATP.</a:t>
            </a:r>
          </a:p>
        </p:txBody>
      </p:sp>
    </p:spTree>
    <p:extLst>
      <p:ext uri="{BB962C8B-B14F-4D97-AF65-F5344CB8AC3E}">
        <p14:creationId xmlns:p14="http://schemas.microsoft.com/office/powerpoint/2010/main" val="218649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7"/>
          <p:cNvGraphicFramePr>
            <a:graphicFrameLocks noChangeAspect="1"/>
          </p:cNvGraphicFramePr>
          <p:nvPr/>
        </p:nvGraphicFramePr>
        <p:xfrm>
          <a:off x="971550" y="3357563"/>
          <a:ext cx="6985000" cy="303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Imagen" r:id="rId3" imgW="7458781" imgH="3232257" progId="Word.Picture.8">
                  <p:embed/>
                </p:oleObj>
              </mc:Choice>
              <mc:Fallback>
                <p:oleObj name="Imagen" r:id="rId3" imgW="7458781" imgH="3232257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3357563"/>
                        <a:ext cx="6985000" cy="303688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folHlink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3" name="Text Box 9"/>
          <p:cNvSpPr txBox="1">
            <a:spLocks noChangeArrowheads="1"/>
          </p:cNvSpPr>
          <p:nvPr/>
        </p:nvSpPr>
        <p:spPr bwMode="auto">
          <a:xfrm>
            <a:off x="5651500" y="2205038"/>
            <a:ext cx="33131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000" b="0"/>
              <a:t>* La glucosa es fosforilada en el carbono 6</a:t>
            </a:r>
          </a:p>
        </p:txBody>
      </p:sp>
      <p:sp>
        <p:nvSpPr>
          <p:cNvPr id="20484" name="Line 10"/>
          <p:cNvSpPr>
            <a:spLocks noChangeShapeType="1"/>
          </p:cNvSpPr>
          <p:nvPr/>
        </p:nvSpPr>
        <p:spPr bwMode="auto">
          <a:xfrm flipH="1">
            <a:off x="6156325" y="2852738"/>
            <a:ext cx="720725" cy="647700"/>
          </a:xfrm>
          <a:prstGeom prst="line">
            <a:avLst/>
          </a:prstGeom>
          <a:noFill/>
          <a:ln w="41275">
            <a:solidFill>
              <a:srgbClr val="CC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20485" name="Text Box 8"/>
          <p:cNvSpPr txBox="1">
            <a:spLocks noChangeArrowheads="1"/>
          </p:cNvSpPr>
          <p:nvPr/>
        </p:nvSpPr>
        <p:spPr bwMode="auto">
          <a:xfrm>
            <a:off x="250825" y="112713"/>
            <a:ext cx="8820150" cy="579437"/>
          </a:xfrm>
          <a:prstGeom prst="rect">
            <a:avLst/>
          </a:prstGeom>
          <a:gradFill rotWithShape="1">
            <a:gsLst>
              <a:gs pos="0">
                <a:srgbClr val="57576B"/>
              </a:gs>
              <a:gs pos="50000">
                <a:srgbClr val="BDBDE8"/>
              </a:gs>
              <a:gs pos="100000">
                <a:srgbClr val="57576B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/>
              <a:t>Fosforilación de la glucosa</a:t>
            </a:r>
          </a:p>
        </p:txBody>
      </p:sp>
      <p:sp>
        <p:nvSpPr>
          <p:cNvPr id="20486" name="Text Box 9"/>
          <p:cNvSpPr txBox="1">
            <a:spLocks noChangeArrowheads="1"/>
          </p:cNvSpPr>
          <p:nvPr/>
        </p:nvSpPr>
        <p:spPr bwMode="auto">
          <a:xfrm>
            <a:off x="0" y="723900"/>
            <a:ext cx="9144000" cy="1570038"/>
          </a:xfrm>
          <a:prstGeom prst="rect">
            <a:avLst/>
          </a:prstGeom>
          <a:noFill/>
          <a:ln w="9525" algn="ctr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s-ES_tradnl" altLang="es-AR" sz="2400">
                <a:solidFill>
                  <a:srgbClr val="000099"/>
                </a:solidFill>
              </a:rPr>
              <a:t>Paso inicial de todas las vías de utilización de monosacáridos</a:t>
            </a:r>
          </a:p>
          <a:p>
            <a:pPr algn="ctr" eaLnBrk="1" hangingPunct="1">
              <a:spcBef>
                <a:spcPct val="0"/>
              </a:spcBef>
            </a:pPr>
            <a:r>
              <a:rPr lang="es-ES_tradnl" altLang="es-AR" sz="2400">
                <a:solidFill>
                  <a:srgbClr val="000099"/>
                </a:solidFill>
              </a:rPr>
              <a:t>Activa metabólicamente a la glucosa</a:t>
            </a:r>
          </a:p>
          <a:p>
            <a:pPr algn="ctr" eaLnBrk="1" hangingPunct="1">
              <a:spcBef>
                <a:spcPct val="0"/>
              </a:spcBef>
            </a:pPr>
            <a:r>
              <a:rPr lang="es-ES_tradnl" altLang="es-AR" sz="2400">
                <a:solidFill>
                  <a:srgbClr val="000099"/>
                </a:solidFill>
              </a:rPr>
              <a:t>Impide la salida de Glucosa de la célula</a:t>
            </a:r>
          </a:p>
        </p:txBody>
      </p:sp>
      <p:sp>
        <p:nvSpPr>
          <p:cNvPr id="20487" name="Text Box 18"/>
          <p:cNvSpPr txBox="1">
            <a:spLocks noChangeArrowheads="1"/>
          </p:cNvSpPr>
          <p:nvPr/>
        </p:nvSpPr>
        <p:spPr bwMode="auto">
          <a:xfrm>
            <a:off x="3492500" y="5445125"/>
            <a:ext cx="1943100" cy="366713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1800" i="1"/>
              <a:t>HEXOQUINASA</a:t>
            </a:r>
            <a:endParaRPr lang="es-ES" altLang="es-AR" sz="1800" i="1"/>
          </a:p>
        </p:txBody>
      </p:sp>
      <p:sp>
        <p:nvSpPr>
          <p:cNvPr id="20488" name="Text Box 19"/>
          <p:cNvSpPr txBox="1">
            <a:spLocks noChangeArrowheads="1"/>
          </p:cNvSpPr>
          <p:nvPr/>
        </p:nvSpPr>
        <p:spPr bwMode="auto">
          <a:xfrm>
            <a:off x="1476375" y="5876925"/>
            <a:ext cx="1943100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2000" u="sng">
                <a:solidFill>
                  <a:srgbClr val="FF0000"/>
                </a:solidFill>
              </a:rPr>
              <a:t>GLUCOSA</a:t>
            </a:r>
            <a:endParaRPr lang="es-ES" altLang="es-AR" sz="2000" u="sng">
              <a:solidFill>
                <a:srgbClr val="FF0000"/>
              </a:solidFill>
            </a:endParaRPr>
          </a:p>
        </p:txBody>
      </p:sp>
      <p:sp>
        <p:nvSpPr>
          <p:cNvPr id="20489" name="Text Box 20"/>
          <p:cNvSpPr txBox="1">
            <a:spLocks noChangeArrowheads="1"/>
          </p:cNvSpPr>
          <p:nvPr/>
        </p:nvSpPr>
        <p:spPr bwMode="auto">
          <a:xfrm>
            <a:off x="5003800" y="5949950"/>
            <a:ext cx="2663825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2000" u="sng">
                <a:solidFill>
                  <a:srgbClr val="FF0000"/>
                </a:solidFill>
              </a:rPr>
              <a:t>GLUCOSA-6-P</a:t>
            </a:r>
            <a:endParaRPr lang="es-ES" altLang="es-AR" sz="2000" u="sng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08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5"/>
          <p:cNvSpPr txBox="1">
            <a:spLocks noChangeArrowheads="1"/>
          </p:cNvSpPr>
          <p:nvPr/>
        </p:nvSpPr>
        <p:spPr bwMode="auto">
          <a:xfrm>
            <a:off x="539750" y="2276475"/>
            <a:ext cx="7632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21507" name="Text Box 6"/>
          <p:cNvSpPr txBox="1">
            <a:spLocks noChangeArrowheads="1"/>
          </p:cNvSpPr>
          <p:nvPr/>
        </p:nvSpPr>
        <p:spPr bwMode="auto">
          <a:xfrm>
            <a:off x="468313" y="188913"/>
            <a:ext cx="7632700" cy="774700"/>
          </a:xfrm>
          <a:prstGeom prst="rect">
            <a:avLst/>
          </a:prstGeom>
          <a:gradFill rotWithShape="1">
            <a:gsLst>
              <a:gs pos="0">
                <a:srgbClr val="57576B"/>
              </a:gs>
              <a:gs pos="50000">
                <a:srgbClr val="BDBDE8"/>
              </a:gs>
              <a:gs pos="100000">
                <a:srgbClr val="57576B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es-ES_tradnl" altLang="es-AR"/>
              <a:t>Hexoquinasas</a:t>
            </a:r>
          </a:p>
        </p:txBody>
      </p:sp>
      <p:sp>
        <p:nvSpPr>
          <p:cNvPr id="21508" name="Text Box 8"/>
          <p:cNvSpPr txBox="1">
            <a:spLocks noChangeArrowheads="1"/>
          </p:cNvSpPr>
          <p:nvPr/>
        </p:nvSpPr>
        <p:spPr bwMode="auto">
          <a:xfrm>
            <a:off x="0" y="2011363"/>
            <a:ext cx="3195638" cy="528637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800">
                <a:solidFill>
                  <a:srgbClr val="FF0000"/>
                </a:solidFill>
              </a:rPr>
              <a:t>Isoenzimas I, II, III</a:t>
            </a:r>
          </a:p>
        </p:txBody>
      </p:sp>
      <p:sp>
        <p:nvSpPr>
          <p:cNvPr id="21509" name="Text Box 9"/>
          <p:cNvSpPr txBox="1">
            <a:spLocks noChangeArrowheads="1"/>
          </p:cNvSpPr>
          <p:nvPr/>
        </p:nvSpPr>
        <p:spPr bwMode="auto">
          <a:xfrm>
            <a:off x="107950" y="4797425"/>
            <a:ext cx="2663825" cy="955675"/>
          </a:xfrm>
          <a:prstGeom prst="rect">
            <a:avLst/>
          </a:prstGeom>
          <a:noFill/>
          <a:ln w="9525" algn="ctr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800">
                <a:solidFill>
                  <a:srgbClr val="FF0000"/>
                </a:solidFill>
              </a:rPr>
              <a:t>Isoenzima IV 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800">
                <a:solidFill>
                  <a:srgbClr val="FF0000"/>
                </a:solidFill>
              </a:rPr>
              <a:t>Glucoquinasa</a:t>
            </a:r>
          </a:p>
        </p:txBody>
      </p:sp>
      <p:sp>
        <p:nvSpPr>
          <p:cNvPr id="21510" name="Text Box 10"/>
          <p:cNvSpPr txBox="1">
            <a:spLocks noChangeArrowheads="1"/>
          </p:cNvSpPr>
          <p:nvPr/>
        </p:nvSpPr>
        <p:spPr bwMode="auto">
          <a:xfrm>
            <a:off x="3530600" y="1557338"/>
            <a:ext cx="5613400" cy="1816100"/>
          </a:xfrm>
          <a:prstGeom prst="rect">
            <a:avLst/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800">
                <a:solidFill>
                  <a:srgbClr val="000099"/>
                </a:solidFill>
              </a:rPr>
              <a:t>- Enzimas constitutivas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s-ES_tradnl" altLang="es-AR" sz="2800">
                <a:solidFill>
                  <a:srgbClr val="000099"/>
                </a:solidFill>
              </a:rPr>
              <a:t> Son inespecíficas.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s-ES_tradnl" altLang="es-AR" sz="2800">
                <a:solidFill>
                  <a:srgbClr val="000099"/>
                </a:solidFill>
              </a:rPr>
              <a:t> Valores de Km pequeños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800">
                <a:solidFill>
                  <a:srgbClr val="000099"/>
                </a:solidFill>
              </a:rPr>
              <a:t>- Son inhibidas por su producto</a:t>
            </a:r>
          </a:p>
        </p:txBody>
      </p:sp>
      <p:sp>
        <p:nvSpPr>
          <p:cNvPr id="21511" name="Text Box 11"/>
          <p:cNvSpPr txBox="1">
            <a:spLocks noChangeArrowheads="1"/>
          </p:cNvSpPr>
          <p:nvPr/>
        </p:nvSpPr>
        <p:spPr bwMode="auto">
          <a:xfrm>
            <a:off x="2833688" y="3644900"/>
            <a:ext cx="6130925" cy="3108325"/>
          </a:xfrm>
          <a:prstGeom prst="rect">
            <a:avLst/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s-ES_tradnl" altLang="es-AR" sz="2800">
                <a:solidFill>
                  <a:srgbClr val="000099"/>
                </a:solidFill>
              </a:rPr>
              <a:t> Hígado y células beta del páncreas.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s-ES_tradnl" altLang="es-AR" sz="2800">
                <a:solidFill>
                  <a:srgbClr val="000099"/>
                </a:solidFill>
              </a:rPr>
              <a:t> Muy especifica, solo D-Glucosa.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s-ES_tradnl" altLang="es-AR" sz="2800">
                <a:solidFill>
                  <a:srgbClr val="000099"/>
                </a:solidFill>
              </a:rPr>
              <a:t>No es inhibida por el producto.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s-ES_tradnl" altLang="es-AR" sz="2800">
                <a:solidFill>
                  <a:srgbClr val="000099"/>
                </a:solidFill>
              </a:rPr>
              <a:t>Km elevado.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s-ES_tradnl" altLang="es-AR" sz="2800">
                <a:solidFill>
                  <a:srgbClr val="000099"/>
                </a:solidFill>
              </a:rPr>
              <a:t>Es inducible y regulada su actividad por proteínas </a:t>
            </a:r>
          </a:p>
        </p:txBody>
      </p:sp>
    </p:spTree>
    <p:extLst>
      <p:ext uri="{BB962C8B-B14F-4D97-AF65-F5344CB8AC3E}">
        <p14:creationId xmlns:p14="http://schemas.microsoft.com/office/powerpoint/2010/main" val="26504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4"/>
          <p:cNvSpPr txBox="1">
            <a:spLocks noChangeArrowheads="1"/>
          </p:cNvSpPr>
          <p:nvPr/>
        </p:nvSpPr>
        <p:spPr bwMode="auto">
          <a:xfrm>
            <a:off x="3240088" y="3278188"/>
            <a:ext cx="2309812" cy="482600"/>
          </a:xfrm>
          <a:prstGeom prst="rect">
            <a:avLst/>
          </a:prstGeom>
          <a:solidFill>
            <a:srgbClr val="FFCCCC"/>
          </a:solidFill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400">
                <a:solidFill>
                  <a:srgbClr val="FF0000"/>
                </a:solidFill>
              </a:rPr>
              <a:t>GLUCOSA-6-P</a:t>
            </a:r>
          </a:p>
        </p:txBody>
      </p:sp>
      <p:sp>
        <p:nvSpPr>
          <p:cNvPr id="24579" name="Text Box 16"/>
          <p:cNvSpPr txBox="1">
            <a:spLocks noChangeArrowheads="1"/>
          </p:cNvSpPr>
          <p:nvPr/>
        </p:nvSpPr>
        <p:spPr bwMode="auto">
          <a:xfrm>
            <a:off x="323850" y="228600"/>
            <a:ext cx="8064500" cy="519113"/>
          </a:xfrm>
          <a:prstGeom prst="rect">
            <a:avLst/>
          </a:prstGeom>
          <a:gradFill rotWithShape="1">
            <a:gsLst>
              <a:gs pos="0">
                <a:srgbClr val="57576B"/>
              </a:gs>
              <a:gs pos="50000">
                <a:srgbClr val="BDBDE8"/>
              </a:gs>
              <a:gs pos="100000">
                <a:srgbClr val="57576B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800"/>
              <a:t>Destinos metabólicos de la glucosa-6-fosfato</a:t>
            </a:r>
          </a:p>
        </p:txBody>
      </p:sp>
      <p:sp>
        <p:nvSpPr>
          <p:cNvPr id="24580" name="Text Box 13"/>
          <p:cNvSpPr txBox="1">
            <a:spLocks noChangeArrowheads="1"/>
          </p:cNvSpPr>
          <p:nvPr/>
        </p:nvSpPr>
        <p:spPr bwMode="auto">
          <a:xfrm>
            <a:off x="4567238" y="2276475"/>
            <a:ext cx="3019425" cy="466725"/>
          </a:xfrm>
          <a:prstGeom prst="rect">
            <a:avLst/>
          </a:prstGeom>
          <a:noFill/>
          <a:ln w="9525" algn="ctr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400"/>
              <a:t>Glucógeno-génesis</a:t>
            </a:r>
          </a:p>
        </p:txBody>
      </p:sp>
      <p:sp>
        <p:nvSpPr>
          <p:cNvPr id="24581" name="Text Box 14"/>
          <p:cNvSpPr txBox="1">
            <a:spLocks noChangeArrowheads="1"/>
          </p:cNvSpPr>
          <p:nvPr/>
        </p:nvSpPr>
        <p:spPr bwMode="auto">
          <a:xfrm>
            <a:off x="3514725" y="1700213"/>
            <a:ext cx="1773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400">
                <a:solidFill>
                  <a:srgbClr val="FF0000"/>
                </a:solidFill>
              </a:rPr>
              <a:t>Glucógeno</a:t>
            </a:r>
          </a:p>
        </p:txBody>
      </p:sp>
      <p:sp>
        <p:nvSpPr>
          <p:cNvPr id="24582" name="AutoShape 17"/>
          <p:cNvSpPr>
            <a:spLocks noChangeArrowheads="1"/>
          </p:cNvSpPr>
          <p:nvPr/>
        </p:nvSpPr>
        <p:spPr bwMode="auto">
          <a:xfrm>
            <a:off x="4213225" y="2132013"/>
            <a:ext cx="287338" cy="936625"/>
          </a:xfrm>
          <a:prstGeom prst="upArrow">
            <a:avLst>
              <a:gd name="adj1" fmla="val 50000"/>
              <a:gd name="adj2" fmla="val 81492"/>
            </a:avLst>
          </a:prstGeom>
          <a:solidFill>
            <a:srgbClr val="0000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24583" name="Text Box 11"/>
          <p:cNvSpPr txBox="1">
            <a:spLocks noChangeArrowheads="1"/>
          </p:cNvSpPr>
          <p:nvPr/>
        </p:nvSpPr>
        <p:spPr bwMode="auto">
          <a:xfrm>
            <a:off x="4854575" y="2852738"/>
            <a:ext cx="3038475" cy="466725"/>
          </a:xfrm>
          <a:prstGeom prst="rect">
            <a:avLst/>
          </a:prstGeom>
          <a:noFill/>
          <a:ln w="9525" algn="ctr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400"/>
              <a:t>Via de las Pentosas</a:t>
            </a:r>
          </a:p>
        </p:txBody>
      </p:sp>
      <p:sp>
        <p:nvSpPr>
          <p:cNvPr id="24584" name="Text Box 12"/>
          <p:cNvSpPr txBox="1">
            <a:spLocks noChangeArrowheads="1"/>
          </p:cNvSpPr>
          <p:nvPr/>
        </p:nvSpPr>
        <p:spPr bwMode="auto">
          <a:xfrm>
            <a:off x="7092950" y="3357563"/>
            <a:ext cx="1776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400">
                <a:solidFill>
                  <a:srgbClr val="FF0000"/>
                </a:solidFill>
              </a:rPr>
              <a:t>Ribosa-5-P</a:t>
            </a:r>
          </a:p>
        </p:txBody>
      </p:sp>
      <p:sp>
        <p:nvSpPr>
          <p:cNvPr id="24585" name="AutoShape 18"/>
          <p:cNvSpPr>
            <a:spLocks noChangeArrowheads="1"/>
          </p:cNvSpPr>
          <p:nvPr/>
        </p:nvSpPr>
        <p:spPr bwMode="auto">
          <a:xfrm>
            <a:off x="5508625" y="3427413"/>
            <a:ext cx="1584325" cy="288925"/>
          </a:xfrm>
          <a:prstGeom prst="rightArrow">
            <a:avLst>
              <a:gd name="adj1" fmla="val 49454"/>
              <a:gd name="adj2" fmla="val 86822"/>
            </a:avLst>
          </a:prstGeom>
          <a:solidFill>
            <a:srgbClr val="0000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24586" name="Text Box 9"/>
          <p:cNvSpPr txBox="1">
            <a:spLocks noChangeArrowheads="1"/>
          </p:cNvSpPr>
          <p:nvPr/>
        </p:nvSpPr>
        <p:spPr bwMode="auto">
          <a:xfrm>
            <a:off x="3606800" y="4818063"/>
            <a:ext cx="160813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800" u="sng">
                <a:solidFill>
                  <a:srgbClr val="FF0000"/>
                </a:solidFill>
              </a:rPr>
              <a:t>Piruvato</a:t>
            </a:r>
          </a:p>
        </p:txBody>
      </p:sp>
      <p:sp>
        <p:nvSpPr>
          <p:cNvPr id="24587" name="AutoShape 19"/>
          <p:cNvSpPr>
            <a:spLocks noChangeArrowheads="1"/>
          </p:cNvSpPr>
          <p:nvPr/>
        </p:nvSpPr>
        <p:spPr bwMode="auto">
          <a:xfrm>
            <a:off x="4211638" y="3932238"/>
            <a:ext cx="288925" cy="1008062"/>
          </a:xfrm>
          <a:prstGeom prst="downArrow">
            <a:avLst>
              <a:gd name="adj1" fmla="val 50000"/>
              <a:gd name="adj2" fmla="val 87225"/>
            </a:avLst>
          </a:prstGeom>
          <a:solidFill>
            <a:srgbClr val="0000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24588" name="Text Box 15"/>
          <p:cNvSpPr txBox="1">
            <a:spLocks noChangeArrowheads="1"/>
          </p:cNvSpPr>
          <p:nvPr/>
        </p:nvSpPr>
        <p:spPr bwMode="auto">
          <a:xfrm>
            <a:off x="0" y="3284538"/>
            <a:ext cx="13858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400">
                <a:solidFill>
                  <a:srgbClr val="FF0000"/>
                </a:solidFill>
              </a:rPr>
              <a:t>Glucosa</a:t>
            </a:r>
          </a:p>
        </p:txBody>
      </p:sp>
      <p:sp>
        <p:nvSpPr>
          <p:cNvPr id="24589" name="AutoShape 20"/>
          <p:cNvSpPr>
            <a:spLocks noChangeArrowheads="1"/>
          </p:cNvSpPr>
          <p:nvPr/>
        </p:nvSpPr>
        <p:spPr bwMode="auto">
          <a:xfrm>
            <a:off x="1552575" y="3427413"/>
            <a:ext cx="1657350" cy="288925"/>
          </a:xfrm>
          <a:prstGeom prst="leftArrow">
            <a:avLst>
              <a:gd name="adj1" fmla="val 59343"/>
              <a:gd name="adj2" fmla="val 98340"/>
            </a:avLst>
          </a:prstGeom>
          <a:solidFill>
            <a:srgbClr val="0000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24590" name="Text Box 25"/>
          <p:cNvSpPr txBox="1">
            <a:spLocks noChangeArrowheads="1"/>
          </p:cNvSpPr>
          <p:nvPr/>
        </p:nvSpPr>
        <p:spPr bwMode="auto">
          <a:xfrm>
            <a:off x="966788" y="2708275"/>
            <a:ext cx="2619375" cy="406400"/>
          </a:xfrm>
          <a:prstGeom prst="rect">
            <a:avLst/>
          </a:prstGeom>
          <a:noFill/>
          <a:ln w="9525" algn="ctr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i="1"/>
              <a:t>Glucosa-6-fosfatasa</a:t>
            </a:r>
          </a:p>
        </p:txBody>
      </p:sp>
      <p:sp>
        <p:nvSpPr>
          <p:cNvPr id="83995" name="Oval 27"/>
          <p:cNvSpPr>
            <a:spLocks noChangeArrowheads="1"/>
          </p:cNvSpPr>
          <p:nvPr/>
        </p:nvSpPr>
        <p:spPr bwMode="auto">
          <a:xfrm>
            <a:off x="2700338" y="2852738"/>
            <a:ext cx="3311525" cy="3240087"/>
          </a:xfrm>
          <a:prstGeom prst="ellipse">
            <a:avLst/>
          </a:prstGeom>
          <a:noFill/>
          <a:ln w="508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24592" name="Text Box 10"/>
          <p:cNvSpPr txBox="1">
            <a:spLocks noChangeArrowheads="1"/>
          </p:cNvSpPr>
          <p:nvPr/>
        </p:nvSpPr>
        <p:spPr bwMode="auto">
          <a:xfrm>
            <a:off x="3635375" y="4076700"/>
            <a:ext cx="2179638" cy="457200"/>
          </a:xfrm>
          <a:prstGeom prst="rect">
            <a:avLst/>
          </a:prstGeom>
          <a:solidFill>
            <a:srgbClr val="BDBD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400"/>
              <a:t>Via Glicolitica</a:t>
            </a:r>
          </a:p>
        </p:txBody>
      </p:sp>
    </p:spTree>
    <p:extLst>
      <p:ext uri="{BB962C8B-B14F-4D97-AF65-F5344CB8AC3E}">
        <p14:creationId xmlns:p14="http://schemas.microsoft.com/office/powerpoint/2010/main" val="401286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3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9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4"/>
          <p:cNvSpPr>
            <a:spLocks noChangeArrowheads="1"/>
          </p:cNvSpPr>
          <p:nvPr/>
        </p:nvSpPr>
        <p:spPr bwMode="auto">
          <a:xfrm>
            <a:off x="539750" y="1060450"/>
            <a:ext cx="7920038" cy="52324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tabLst>
                <a:tab pos="1143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tabLst>
                <a:tab pos="1143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tabLst>
                <a:tab pos="1143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tabLst>
                <a:tab pos="1143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tabLst>
                <a:tab pos="1143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s-ES" altLang="es-AR" sz="2800" u="sng">
                <a:solidFill>
                  <a:srgbClr val="0000FF"/>
                </a:solidFill>
              </a:rPr>
              <a:t>FASE I. (Reacciones 1-5). 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s-ES" altLang="es-AR" sz="2800" u="sng"/>
              <a:t>FASE PREPARATORIA</a:t>
            </a:r>
            <a:r>
              <a:rPr lang="es-ES" altLang="es-AR" sz="2800"/>
              <a:t>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s-ES" altLang="es-AR" sz="2800"/>
              <a:t>Fosforilación de glucosa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s-ES" altLang="es-AR" sz="2800"/>
              <a:t>Se recogen esqueletos carbonados de otros monosacáridos.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s-ES" altLang="es-AR" sz="2800"/>
              <a:t> Fragmentación de glucosa para dar 2 triosas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s-ES" altLang="es-AR" sz="2800"/>
              <a:t>Gasto de energía, se consumen 2 ATP.</a:t>
            </a:r>
          </a:p>
        </p:txBody>
      </p:sp>
      <p:sp>
        <p:nvSpPr>
          <p:cNvPr id="25603" name="Text Box 9"/>
          <p:cNvSpPr txBox="1">
            <a:spLocks noChangeArrowheads="1"/>
          </p:cNvSpPr>
          <p:nvPr/>
        </p:nvSpPr>
        <p:spPr bwMode="auto">
          <a:xfrm>
            <a:off x="611188" y="112713"/>
            <a:ext cx="8281987" cy="725487"/>
          </a:xfrm>
          <a:prstGeom prst="rect">
            <a:avLst/>
          </a:prstGeom>
          <a:gradFill rotWithShape="1">
            <a:gsLst>
              <a:gs pos="0">
                <a:srgbClr val="57576B"/>
              </a:gs>
              <a:gs pos="50000">
                <a:srgbClr val="BDBDE8"/>
              </a:gs>
              <a:gs pos="100000">
                <a:srgbClr val="57576B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40000"/>
              </a:spcBef>
              <a:spcAft>
                <a:spcPct val="40000"/>
              </a:spcAft>
              <a:buFontTx/>
              <a:buNone/>
            </a:pPr>
            <a:r>
              <a:rPr lang="es-ES_tradnl" altLang="es-AR"/>
              <a:t>Fases de la Vía Glicol</a:t>
            </a:r>
            <a:r>
              <a:rPr lang="en-US" altLang="es-AR">
                <a:cs typeface="Arial" charset="0"/>
              </a:rPr>
              <a:t>í</a:t>
            </a:r>
            <a:r>
              <a:rPr lang="es-ES_tradnl" altLang="es-AR"/>
              <a:t>tica</a:t>
            </a:r>
          </a:p>
        </p:txBody>
      </p:sp>
    </p:spTree>
    <p:extLst>
      <p:ext uri="{BB962C8B-B14F-4D97-AF65-F5344CB8AC3E}">
        <p14:creationId xmlns:p14="http://schemas.microsoft.com/office/powerpoint/2010/main" val="397734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89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5"/>
          <p:cNvSpPr>
            <a:spLocks noChangeArrowheads="1"/>
          </p:cNvSpPr>
          <p:nvPr/>
        </p:nvSpPr>
        <p:spPr bwMode="auto">
          <a:xfrm>
            <a:off x="395288" y="455613"/>
            <a:ext cx="8137525" cy="6126162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tabLst>
                <a:tab pos="1143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tabLst>
                <a:tab pos="1143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tabLst>
                <a:tab pos="1143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tabLst>
                <a:tab pos="1143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tabLst>
                <a:tab pos="1143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2800">
                <a:solidFill>
                  <a:srgbClr val="0000FF"/>
                </a:solidFill>
              </a:rPr>
              <a:t>FASE II (Reacciones 6-10)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AR" sz="2800">
              <a:solidFill>
                <a:srgbClr val="0000FF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800" u="sng"/>
              <a:t>FASE DE BENEFICIO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AR" sz="2800" u="sng"/>
          </a:p>
          <a:p>
            <a:pPr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es-ES" altLang="es-AR" sz="2800"/>
              <a:t> Oxidación de los esqueletos carbonados de      	   las 2 TRIOSAS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Ø"/>
            </a:pPr>
            <a:endParaRPr lang="es-ES" altLang="es-AR" sz="2800"/>
          </a:p>
          <a:p>
            <a:pPr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es-ES" altLang="es-AR" sz="2800"/>
              <a:t> Producción de energía metabólica por  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s-ES" altLang="es-AR" sz="2800"/>
              <a:t>    fosforilación a nivel de sustrato (4 ATP)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Ø"/>
            </a:pPr>
            <a:endParaRPr lang="es-ES" altLang="es-AR" sz="2800"/>
          </a:p>
          <a:p>
            <a:pPr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es-ES" altLang="es-AR" sz="2800"/>
              <a:t> Producción de equivalentes de reducción    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s-ES" altLang="es-AR" sz="2800"/>
              <a:t>    (2 NADH).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endParaRPr lang="es-ES" altLang="es-AR" sz="2800"/>
          </a:p>
          <a:p>
            <a:pPr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es-ES_tradnl" altLang="es-AR" sz="2800"/>
              <a:t> El producto final son 2 PIRUVATOS</a:t>
            </a:r>
            <a:endParaRPr lang="es-ES" altLang="es-AR" sz="2800"/>
          </a:p>
        </p:txBody>
      </p:sp>
    </p:spTree>
    <p:extLst>
      <p:ext uri="{BB962C8B-B14F-4D97-AF65-F5344CB8AC3E}">
        <p14:creationId xmlns:p14="http://schemas.microsoft.com/office/powerpoint/2010/main" val="4172630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17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7"/>
          <p:cNvGrpSpPr>
            <a:grpSpLocks/>
          </p:cNvGrpSpPr>
          <p:nvPr/>
        </p:nvGrpSpPr>
        <p:grpSpPr bwMode="auto">
          <a:xfrm>
            <a:off x="1547813" y="0"/>
            <a:ext cx="5540375" cy="6858000"/>
            <a:chOff x="975" y="0"/>
            <a:chExt cx="3490" cy="4320"/>
          </a:xfrm>
        </p:grpSpPr>
        <p:pic>
          <p:nvPicPr>
            <p:cNvPr id="27701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7" y="0"/>
              <a:ext cx="337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702" name="Rectangle 6"/>
            <p:cNvSpPr>
              <a:spLocks noChangeArrowheads="1"/>
            </p:cNvSpPr>
            <p:nvPr/>
          </p:nvSpPr>
          <p:spPr bwMode="auto">
            <a:xfrm>
              <a:off x="975" y="210"/>
              <a:ext cx="363" cy="4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</p:grpSp>
      <p:sp>
        <p:nvSpPr>
          <p:cNvPr id="27651" name="Text Box 8"/>
          <p:cNvSpPr txBox="1">
            <a:spLocks noChangeArrowheads="1"/>
          </p:cNvSpPr>
          <p:nvPr/>
        </p:nvSpPr>
        <p:spPr bwMode="auto">
          <a:xfrm>
            <a:off x="250825" y="188913"/>
            <a:ext cx="23050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AR" sz="2800">
                <a:solidFill>
                  <a:srgbClr val="FF0000"/>
                </a:solidFill>
              </a:rPr>
              <a:t>6C:   </a:t>
            </a:r>
            <a:endParaRPr lang="es-ES" altLang="es-AR" sz="2800">
              <a:solidFill>
                <a:srgbClr val="FF0000"/>
              </a:solidFill>
            </a:endParaRPr>
          </a:p>
        </p:txBody>
      </p:sp>
      <p:sp>
        <p:nvSpPr>
          <p:cNvPr id="27652" name="Text Box 10"/>
          <p:cNvSpPr txBox="1">
            <a:spLocks noChangeArrowheads="1"/>
          </p:cNvSpPr>
          <p:nvPr/>
        </p:nvSpPr>
        <p:spPr bwMode="auto">
          <a:xfrm>
            <a:off x="2843213" y="0"/>
            <a:ext cx="1943100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u="sng">
                <a:solidFill>
                  <a:srgbClr val="0000FF"/>
                </a:solidFill>
              </a:rPr>
              <a:t>GLUCOSA</a:t>
            </a:r>
            <a:endParaRPr lang="es-ES" altLang="es-AR" sz="1800">
              <a:solidFill>
                <a:srgbClr val="0000FF"/>
              </a:solidFill>
            </a:endParaRPr>
          </a:p>
        </p:txBody>
      </p:sp>
      <p:grpSp>
        <p:nvGrpSpPr>
          <p:cNvPr id="27653" name="Group 17"/>
          <p:cNvGrpSpPr>
            <a:grpSpLocks/>
          </p:cNvGrpSpPr>
          <p:nvPr/>
        </p:nvGrpSpPr>
        <p:grpSpPr bwMode="auto">
          <a:xfrm>
            <a:off x="900113" y="260350"/>
            <a:ext cx="1728787" cy="360363"/>
            <a:chOff x="567" y="164"/>
            <a:chExt cx="1089" cy="227"/>
          </a:xfrm>
        </p:grpSpPr>
        <p:sp>
          <p:nvSpPr>
            <p:cNvPr id="27695" name="Oval 9"/>
            <p:cNvSpPr>
              <a:spLocks noChangeArrowheads="1"/>
            </p:cNvSpPr>
            <p:nvPr/>
          </p:nvSpPr>
          <p:spPr bwMode="auto">
            <a:xfrm>
              <a:off x="567" y="164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96" name="Oval 11"/>
            <p:cNvSpPr>
              <a:spLocks noChangeArrowheads="1"/>
            </p:cNvSpPr>
            <p:nvPr/>
          </p:nvSpPr>
          <p:spPr bwMode="auto">
            <a:xfrm>
              <a:off x="748" y="164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97" name="Oval 12"/>
            <p:cNvSpPr>
              <a:spLocks noChangeArrowheads="1"/>
            </p:cNvSpPr>
            <p:nvPr/>
          </p:nvSpPr>
          <p:spPr bwMode="auto">
            <a:xfrm>
              <a:off x="930" y="164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98" name="Oval 13"/>
            <p:cNvSpPr>
              <a:spLocks noChangeArrowheads="1"/>
            </p:cNvSpPr>
            <p:nvPr/>
          </p:nvSpPr>
          <p:spPr bwMode="auto">
            <a:xfrm>
              <a:off x="1111" y="164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99" name="Oval 14"/>
            <p:cNvSpPr>
              <a:spLocks noChangeArrowheads="1"/>
            </p:cNvSpPr>
            <p:nvPr/>
          </p:nvSpPr>
          <p:spPr bwMode="auto">
            <a:xfrm>
              <a:off x="1293" y="164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700" name="Oval 16"/>
            <p:cNvSpPr>
              <a:spLocks noChangeArrowheads="1"/>
            </p:cNvSpPr>
            <p:nvPr/>
          </p:nvSpPr>
          <p:spPr bwMode="auto">
            <a:xfrm>
              <a:off x="1474" y="164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</p:grpSp>
      <p:grpSp>
        <p:nvGrpSpPr>
          <p:cNvPr id="27654" name="Group 18"/>
          <p:cNvGrpSpPr>
            <a:grpSpLocks/>
          </p:cNvGrpSpPr>
          <p:nvPr/>
        </p:nvGrpSpPr>
        <p:grpSpPr bwMode="auto">
          <a:xfrm>
            <a:off x="971550" y="2060575"/>
            <a:ext cx="1728788" cy="360363"/>
            <a:chOff x="567" y="164"/>
            <a:chExt cx="1089" cy="227"/>
          </a:xfrm>
        </p:grpSpPr>
        <p:sp>
          <p:nvSpPr>
            <p:cNvPr id="27689" name="Oval 19"/>
            <p:cNvSpPr>
              <a:spLocks noChangeArrowheads="1"/>
            </p:cNvSpPr>
            <p:nvPr/>
          </p:nvSpPr>
          <p:spPr bwMode="auto">
            <a:xfrm>
              <a:off x="567" y="164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90" name="Oval 20"/>
            <p:cNvSpPr>
              <a:spLocks noChangeArrowheads="1"/>
            </p:cNvSpPr>
            <p:nvPr/>
          </p:nvSpPr>
          <p:spPr bwMode="auto">
            <a:xfrm>
              <a:off x="748" y="164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91" name="Oval 21"/>
            <p:cNvSpPr>
              <a:spLocks noChangeArrowheads="1"/>
            </p:cNvSpPr>
            <p:nvPr/>
          </p:nvSpPr>
          <p:spPr bwMode="auto">
            <a:xfrm>
              <a:off x="930" y="164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92" name="Oval 22"/>
            <p:cNvSpPr>
              <a:spLocks noChangeArrowheads="1"/>
            </p:cNvSpPr>
            <p:nvPr/>
          </p:nvSpPr>
          <p:spPr bwMode="auto">
            <a:xfrm>
              <a:off x="1111" y="164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93" name="Oval 23"/>
            <p:cNvSpPr>
              <a:spLocks noChangeArrowheads="1"/>
            </p:cNvSpPr>
            <p:nvPr/>
          </p:nvSpPr>
          <p:spPr bwMode="auto">
            <a:xfrm>
              <a:off x="1293" y="164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94" name="Oval 24"/>
            <p:cNvSpPr>
              <a:spLocks noChangeArrowheads="1"/>
            </p:cNvSpPr>
            <p:nvPr/>
          </p:nvSpPr>
          <p:spPr bwMode="auto">
            <a:xfrm>
              <a:off x="1474" y="164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</p:grpSp>
      <p:grpSp>
        <p:nvGrpSpPr>
          <p:cNvPr id="27655" name="Group 32"/>
          <p:cNvGrpSpPr>
            <a:grpSpLocks/>
          </p:cNvGrpSpPr>
          <p:nvPr/>
        </p:nvGrpSpPr>
        <p:grpSpPr bwMode="auto">
          <a:xfrm>
            <a:off x="107950" y="2997200"/>
            <a:ext cx="865188" cy="360363"/>
            <a:chOff x="68" y="1888"/>
            <a:chExt cx="545" cy="227"/>
          </a:xfrm>
        </p:grpSpPr>
        <p:sp>
          <p:nvSpPr>
            <p:cNvPr id="27686" name="Oval 25"/>
            <p:cNvSpPr>
              <a:spLocks noChangeArrowheads="1"/>
            </p:cNvSpPr>
            <p:nvPr/>
          </p:nvSpPr>
          <p:spPr bwMode="auto">
            <a:xfrm>
              <a:off x="68" y="1888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87" name="Oval 26"/>
            <p:cNvSpPr>
              <a:spLocks noChangeArrowheads="1"/>
            </p:cNvSpPr>
            <p:nvPr/>
          </p:nvSpPr>
          <p:spPr bwMode="auto">
            <a:xfrm>
              <a:off x="249" y="1888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88" name="Oval 27"/>
            <p:cNvSpPr>
              <a:spLocks noChangeArrowheads="1"/>
            </p:cNvSpPr>
            <p:nvPr/>
          </p:nvSpPr>
          <p:spPr bwMode="auto">
            <a:xfrm>
              <a:off x="431" y="1888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</p:grpSp>
      <p:grpSp>
        <p:nvGrpSpPr>
          <p:cNvPr id="27656" name="Group 31"/>
          <p:cNvGrpSpPr>
            <a:grpSpLocks/>
          </p:cNvGrpSpPr>
          <p:nvPr/>
        </p:nvGrpSpPr>
        <p:grpSpPr bwMode="auto">
          <a:xfrm>
            <a:off x="107950" y="3500438"/>
            <a:ext cx="865188" cy="360362"/>
            <a:chOff x="113" y="2205"/>
            <a:chExt cx="545" cy="227"/>
          </a:xfrm>
        </p:grpSpPr>
        <p:sp>
          <p:nvSpPr>
            <p:cNvPr id="27683" name="Oval 28"/>
            <p:cNvSpPr>
              <a:spLocks noChangeArrowheads="1"/>
            </p:cNvSpPr>
            <p:nvPr/>
          </p:nvSpPr>
          <p:spPr bwMode="auto">
            <a:xfrm>
              <a:off x="113" y="2205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84" name="Oval 29"/>
            <p:cNvSpPr>
              <a:spLocks noChangeArrowheads="1"/>
            </p:cNvSpPr>
            <p:nvPr/>
          </p:nvSpPr>
          <p:spPr bwMode="auto">
            <a:xfrm>
              <a:off x="294" y="2205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85" name="Oval 30"/>
            <p:cNvSpPr>
              <a:spLocks noChangeArrowheads="1"/>
            </p:cNvSpPr>
            <p:nvPr/>
          </p:nvSpPr>
          <p:spPr bwMode="auto">
            <a:xfrm>
              <a:off x="476" y="2205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</p:grpSp>
      <p:sp>
        <p:nvSpPr>
          <p:cNvPr id="27657" name="Text Box 34"/>
          <p:cNvSpPr txBox="1">
            <a:spLocks noChangeArrowheads="1"/>
          </p:cNvSpPr>
          <p:nvPr/>
        </p:nvSpPr>
        <p:spPr bwMode="auto">
          <a:xfrm>
            <a:off x="3059113" y="6461125"/>
            <a:ext cx="1943100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u="sng">
                <a:solidFill>
                  <a:srgbClr val="0000FF"/>
                </a:solidFill>
              </a:rPr>
              <a:t>PIRUVATO</a:t>
            </a:r>
            <a:endParaRPr lang="es-ES" altLang="es-AR" sz="1800">
              <a:solidFill>
                <a:srgbClr val="FF0000"/>
              </a:solidFill>
            </a:endParaRPr>
          </a:p>
        </p:txBody>
      </p:sp>
      <p:sp>
        <p:nvSpPr>
          <p:cNvPr id="27658" name="Text Box 35"/>
          <p:cNvSpPr txBox="1">
            <a:spLocks noChangeArrowheads="1"/>
          </p:cNvSpPr>
          <p:nvPr/>
        </p:nvSpPr>
        <p:spPr bwMode="auto">
          <a:xfrm>
            <a:off x="2411413" y="5876925"/>
            <a:ext cx="7207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1800">
                <a:solidFill>
                  <a:srgbClr val="008000"/>
                </a:solidFill>
              </a:rPr>
              <a:t>ADP</a:t>
            </a:r>
            <a:endParaRPr lang="es-ES" altLang="es-AR" sz="1800">
              <a:solidFill>
                <a:srgbClr val="008000"/>
              </a:solidFill>
            </a:endParaRPr>
          </a:p>
        </p:txBody>
      </p:sp>
      <p:sp>
        <p:nvSpPr>
          <p:cNvPr id="27659" name="Text Box 36"/>
          <p:cNvSpPr txBox="1">
            <a:spLocks noChangeArrowheads="1"/>
          </p:cNvSpPr>
          <p:nvPr/>
        </p:nvSpPr>
        <p:spPr bwMode="auto">
          <a:xfrm>
            <a:off x="2339975" y="3783013"/>
            <a:ext cx="7207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>
                <a:solidFill>
                  <a:srgbClr val="008000"/>
                </a:solidFill>
              </a:rPr>
              <a:t>ADP</a:t>
            </a:r>
            <a:endParaRPr lang="es-ES" altLang="es-AR" sz="1800">
              <a:solidFill>
                <a:srgbClr val="008000"/>
              </a:solidFill>
            </a:endParaRPr>
          </a:p>
        </p:txBody>
      </p:sp>
      <p:sp>
        <p:nvSpPr>
          <p:cNvPr id="27660" name="Text Box 37"/>
          <p:cNvSpPr txBox="1">
            <a:spLocks noChangeArrowheads="1"/>
          </p:cNvSpPr>
          <p:nvPr/>
        </p:nvSpPr>
        <p:spPr bwMode="auto">
          <a:xfrm>
            <a:off x="2339975" y="3213100"/>
            <a:ext cx="9366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>
                <a:solidFill>
                  <a:srgbClr val="008000"/>
                </a:solidFill>
              </a:rPr>
              <a:t>NAD</a:t>
            </a:r>
            <a:r>
              <a:rPr lang="es-ES_tradnl" altLang="es-AR" sz="1800" baseline="30000">
                <a:solidFill>
                  <a:srgbClr val="008000"/>
                </a:solidFill>
              </a:rPr>
              <a:t>+</a:t>
            </a:r>
            <a:endParaRPr lang="es-ES" altLang="es-AR" sz="1800" baseline="30000">
              <a:solidFill>
                <a:srgbClr val="008000"/>
              </a:solidFill>
            </a:endParaRPr>
          </a:p>
        </p:txBody>
      </p:sp>
      <p:grpSp>
        <p:nvGrpSpPr>
          <p:cNvPr id="27661" name="Group 41"/>
          <p:cNvGrpSpPr>
            <a:grpSpLocks/>
          </p:cNvGrpSpPr>
          <p:nvPr/>
        </p:nvGrpSpPr>
        <p:grpSpPr bwMode="auto">
          <a:xfrm>
            <a:off x="4786313" y="6453188"/>
            <a:ext cx="865187" cy="360362"/>
            <a:chOff x="3015" y="4065"/>
            <a:chExt cx="545" cy="227"/>
          </a:xfrm>
        </p:grpSpPr>
        <p:sp>
          <p:nvSpPr>
            <p:cNvPr id="27680" name="Oval 38"/>
            <p:cNvSpPr>
              <a:spLocks noChangeArrowheads="1"/>
            </p:cNvSpPr>
            <p:nvPr/>
          </p:nvSpPr>
          <p:spPr bwMode="auto">
            <a:xfrm>
              <a:off x="3015" y="4065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81" name="Oval 39"/>
            <p:cNvSpPr>
              <a:spLocks noChangeArrowheads="1"/>
            </p:cNvSpPr>
            <p:nvPr/>
          </p:nvSpPr>
          <p:spPr bwMode="auto">
            <a:xfrm>
              <a:off x="3196" y="4065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82" name="Oval 40"/>
            <p:cNvSpPr>
              <a:spLocks noChangeArrowheads="1"/>
            </p:cNvSpPr>
            <p:nvPr/>
          </p:nvSpPr>
          <p:spPr bwMode="auto">
            <a:xfrm>
              <a:off x="3378" y="4065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</p:grpSp>
      <p:grpSp>
        <p:nvGrpSpPr>
          <p:cNvPr id="27662" name="Group 45"/>
          <p:cNvGrpSpPr>
            <a:grpSpLocks/>
          </p:cNvGrpSpPr>
          <p:nvPr/>
        </p:nvGrpSpPr>
        <p:grpSpPr bwMode="auto">
          <a:xfrm>
            <a:off x="5940425" y="6453188"/>
            <a:ext cx="865188" cy="360362"/>
            <a:chOff x="3742" y="4065"/>
            <a:chExt cx="545" cy="227"/>
          </a:xfrm>
        </p:grpSpPr>
        <p:sp>
          <p:nvSpPr>
            <p:cNvPr id="27677" name="Oval 42"/>
            <p:cNvSpPr>
              <a:spLocks noChangeArrowheads="1"/>
            </p:cNvSpPr>
            <p:nvPr/>
          </p:nvSpPr>
          <p:spPr bwMode="auto">
            <a:xfrm>
              <a:off x="3742" y="4065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78" name="Oval 43"/>
            <p:cNvSpPr>
              <a:spLocks noChangeArrowheads="1"/>
            </p:cNvSpPr>
            <p:nvPr/>
          </p:nvSpPr>
          <p:spPr bwMode="auto">
            <a:xfrm>
              <a:off x="3923" y="4065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  <p:sp>
          <p:nvSpPr>
            <p:cNvPr id="27679" name="Oval 44"/>
            <p:cNvSpPr>
              <a:spLocks noChangeArrowheads="1"/>
            </p:cNvSpPr>
            <p:nvPr/>
          </p:nvSpPr>
          <p:spPr bwMode="auto">
            <a:xfrm>
              <a:off x="4105" y="4065"/>
              <a:ext cx="182" cy="22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rgbClr val="000099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s-PE" altLang="es-AR" sz="1800">
                <a:solidFill>
                  <a:srgbClr val="FF0000"/>
                </a:solidFill>
              </a:endParaRPr>
            </a:p>
          </p:txBody>
        </p:sp>
      </p:grpSp>
      <p:sp>
        <p:nvSpPr>
          <p:cNvPr id="27664" name="Text Box 47"/>
          <p:cNvSpPr txBox="1">
            <a:spLocks noChangeArrowheads="1"/>
          </p:cNvSpPr>
          <p:nvPr/>
        </p:nvSpPr>
        <p:spPr bwMode="auto">
          <a:xfrm>
            <a:off x="2339975" y="692150"/>
            <a:ext cx="7207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400">
                <a:solidFill>
                  <a:srgbClr val="008000"/>
                </a:solidFill>
              </a:rPr>
              <a:t>ADP</a:t>
            </a:r>
            <a:endParaRPr lang="es-ES" altLang="es-AR" sz="1400">
              <a:solidFill>
                <a:srgbClr val="008000"/>
              </a:solidFill>
            </a:endParaRPr>
          </a:p>
        </p:txBody>
      </p:sp>
      <p:sp>
        <p:nvSpPr>
          <p:cNvPr id="27665" name="Text Box 48"/>
          <p:cNvSpPr txBox="1">
            <a:spLocks noChangeArrowheads="1"/>
          </p:cNvSpPr>
          <p:nvPr/>
        </p:nvSpPr>
        <p:spPr bwMode="auto">
          <a:xfrm>
            <a:off x="2987675" y="1989138"/>
            <a:ext cx="7207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400">
                <a:solidFill>
                  <a:srgbClr val="008000"/>
                </a:solidFill>
              </a:rPr>
              <a:t>ADP</a:t>
            </a:r>
            <a:endParaRPr lang="es-ES" altLang="es-AR" sz="1400">
              <a:solidFill>
                <a:srgbClr val="008000"/>
              </a:solidFill>
            </a:endParaRPr>
          </a:p>
        </p:txBody>
      </p:sp>
      <p:sp>
        <p:nvSpPr>
          <p:cNvPr id="27666" name="Line 49"/>
          <p:cNvSpPr>
            <a:spLocks noChangeShapeType="1"/>
          </p:cNvSpPr>
          <p:nvPr/>
        </p:nvSpPr>
        <p:spPr bwMode="auto">
          <a:xfrm flipH="1">
            <a:off x="2987675" y="620713"/>
            <a:ext cx="431800" cy="1444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27667" name="Line 50"/>
          <p:cNvSpPr>
            <a:spLocks noChangeShapeType="1"/>
          </p:cNvSpPr>
          <p:nvPr/>
        </p:nvSpPr>
        <p:spPr bwMode="auto">
          <a:xfrm flipH="1">
            <a:off x="3419475" y="1989138"/>
            <a:ext cx="144463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27668" name="Text Box 51"/>
          <p:cNvSpPr txBox="1">
            <a:spLocks noChangeArrowheads="1"/>
          </p:cNvSpPr>
          <p:nvPr/>
        </p:nvSpPr>
        <p:spPr bwMode="auto">
          <a:xfrm>
            <a:off x="4067175" y="404813"/>
            <a:ext cx="1800225" cy="396875"/>
          </a:xfrm>
          <a:prstGeom prst="rect">
            <a:avLst/>
          </a:prstGeom>
          <a:solidFill>
            <a:srgbClr val="F8F8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2000" i="1"/>
              <a:t>Hexoquinasa</a:t>
            </a:r>
            <a:endParaRPr lang="es-ES" altLang="es-AR" sz="2000" i="1"/>
          </a:p>
        </p:txBody>
      </p:sp>
      <p:sp>
        <p:nvSpPr>
          <p:cNvPr id="27669" name="Text Box 52"/>
          <p:cNvSpPr txBox="1">
            <a:spLocks noChangeArrowheads="1"/>
          </p:cNvSpPr>
          <p:nvPr/>
        </p:nvSpPr>
        <p:spPr bwMode="auto">
          <a:xfrm>
            <a:off x="4067175" y="1052513"/>
            <a:ext cx="1800225" cy="396875"/>
          </a:xfrm>
          <a:prstGeom prst="rect">
            <a:avLst/>
          </a:prstGeom>
          <a:solidFill>
            <a:srgbClr val="F8F8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i="1"/>
              <a:t>Isomerasa</a:t>
            </a:r>
            <a:endParaRPr lang="es-ES" altLang="es-AR" sz="1800">
              <a:solidFill>
                <a:srgbClr val="FF0000"/>
              </a:solidFill>
            </a:endParaRPr>
          </a:p>
        </p:txBody>
      </p:sp>
      <p:sp>
        <p:nvSpPr>
          <p:cNvPr id="27670" name="Text Box 53"/>
          <p:cNvSpPr txBox="1">
            <a:spLocks noChangeArrowheads="1"/>
          </p:cNvSpPr>
          <p:nvPr/>
        </p:nvSpPr>
        <p:spPr bwMode="auto">
          <a:xfrm>
            <a:off x="4295775" y="1649413"/>
            <a:ext cx="1644650" cy="585787"/>
          </a:xfrm>
          <a:prstGeom prst="rect">
            <a:avLst/>
          </a:prstGeom>
          <a:solidFill>
            <a:srgbClr val="F8F8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600" i="1"/>
              <a:t>Fosfofructo quinasa</a:t>
            </a:r>
            <a:endParaRPr lang="es-ES" altLang="es-AR" sz="1600">
              <a:solidFill>
                <a:srgbClr val="FF0000"/>
              </a:solidFill>
            </a:endParaRPr>
          </a:p>
        </p:txBody>
      </p:sp>
      <p:sp>
        <p:nvSpPr>
          <p:cNvPr id="27671" name="Text Box 54"/>
          <p:cNvSpPr txBox="1">
            <a:spLocks noChangeArrowheads="1"/>
          </p:cNvSpPr>
          <p:nvPr/>
        </p:nvSpPr>
        <p:spPr bwMode="auto">
          <a:xfrm>
            <a:off x="3995738" y="2492375"/>
            <a:ext cx="1800225" cy="396875"/>
          </a:xfrm>
          <a:prstGeom prst="rect">
            <a:avLst/>
          </a:prstGeom>
          <a:solidFill>
            <a:srgbClr val="F8F8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i="1"/>
              <a:t>Aldolasa</a:t>
            </a:r>
            <a:endParaRPr lang="es-ES" altLang="es-AR" sz="1800">
              <a:solidFill>
                <a:srgbClr val="FF0000"/>
              </a:solidFill>
            </a:endParaRPr>
          </a:p>
        </p:txBody>
      </p:sp>
      <p:sp>
        <p:nvSpPr>
          <p:cNvPr id="27672" name="Text Box 55"/>
          <p:cNvSpPr txBox="1">
            <a:spLocks noChangeArrowheads="1"/>
          </p:cNvSpPr>
          <p:nvPr/>
        </p:nvSpPr>
        <p:spPr bwMode="auto">
          <a:xfrm>
            <a:off x="3779838" y="3284538"/>
            <a:ext cx="2233612" cy="396875"/>
          </a:xfrm>
          <a:prstGeom prst="rect">
            <a:avLst/>
          </a:prstGeom>
          <a:solidFill>
            <a:srgbClr val="F8F8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i="1"/>
              <a:t>Glicer.deshidrog</a:t>
            </a:r>
            <a:endParaRPr lang="es-ES" altLang="es-AR" sz="2000">
              <a:solidFill>
                <a:srgbClr val="FF0000"/>
              </a:solidFill>
            </a:endParaRPr>
          </a:p>
        </p:txBody>
      </p:sp>
      <p:sp>
        <p:nvSpPr>
          <p:cNvPr id="27673" name="Text Box 56"/>
          <p:cNvSpPr txBox="1">
            <a:spLocks noChangeArrowheads="1"/>
          </p:cNvSpPr>
          <p:nvPr/>
        </p:nvSpPr>
        <p:spPr bwMode="auto">
          <a:xfrm>
            <a:off x="4140200" y="3860800"/>
            <a:ext cx="1800225" cy="701675"/>
          </a:xfrm>
          <a:prstGeom prst="rect">
            <a:avLst/>
          </a:prstGeom>
          <a:solidFill>
            <a:srgbClr val="F8F8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i="1"/>
              <a:t>P-Glicerato quinasa</a:t>
            </a:r>
            <a:endParaRPr lang="es-ES" altLang="es-AR" sz="1800">
              <a:solidFill>
                <a:srgbClr val="FF0000"/>
              </a:solidFill>
            </a:endParaRPr>
          </a:p>
        </p:txBody>
      </p:sp>
      <p:sp>
        <p:nvSpPr>
          <p:cNvPr id="27674" name="Text Box 57"/>
          <p:cNvSpPr txBox="1">
            <a:spLocks noChangeArrowheads="1"/>
          </p:cNvSpPr>
          <p:nvPr/>
        </p:nvSpPr>
        <p:spPr bwMode="auto">
          <a:xfrm>
            <a:off x="3851275" y="4724400"/>
            <a:ext cx="1800225" cy="396875"/>
          </a:xfrm>
          <a:prstGeom prst="rect">
            <a:avLst/>
          </a:prstGeom>
          <a:solidFill>
            <a:srgbClr val="F8F8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i="1"/>
              <a:t>Mutasa</a:t>
            </a:r>
            <a:endParaRPr lang="es-ES" altLang="es-AR" sz="1800">
              <a:solidFill>
                <a:srgbClr val="FF0000"/>
              </a:solidFill>
            </a:endParaRPr>
          </a:p>
        </p:txBody>
      </p:sp>
      <p:sp>
        <p:nvSpPr>
          <p:cNvPr id="27675" name="Text Box 58"/>
          <p:cNvSpPr txBox="1">
            <a:spLocks noChangeArrowheads="1"/>
          </p:cNvSpPr>
          <p:nvPr/>
        </p:nvSpPr>
        <p:spPr bwMode="auto">
          <a:xfrm>
            <a:off x="3995738" y="5300663"/>
            <a:ext cx="1296987" cy="396875"/>
          </a:xfrm>
          <a:prstGeom prst="rect">
            <a:avLst/>
          </a:prstGeom>
          <a:solidFill>
            <a:srgbClr val="F8F8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i="1"/>
              <a:t>Enolasa</a:t>
            </a:r>
            <a:endParaRPr lang="es-ES" altLang="es-AR" sz="1800">
              <a:solidFill>
                <a:srgbClr val="FF0000"/>
              </a:solidFill>
            </a:endParaRPr>
          </a:p>
        </p:txBody>
      </p:sp>
      <p:sp>
        <p:nvSpPr>
          <p:cNvPr id="27676" name="Text Box 59"/>
          <p:cNvSpPr txBox="1">
            <a:spLocks noChangeArrowheads="1"/>
          </p:cNvSpPr>
          <p:nvPr/>
        </p:nvSpPr>
        <p:spPr bwMode="auto">
          <a:xfrm>
            <a:off x="3779838" y="5984875"/>
            <a:ext cx="2233612" cy="396875"/>
          </a:xfrm>
          <a:prstGeom prst="rect">
            <a:avLst/>
          </a:prstGeom>
          <a:solidFill>
            <a:srgbClr val="F8F8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i="1"/>
              <a:t>Piruvato quinasa</a:t>
            </a:r>
            <a:endParaRPr lang="es-ES" altLang="es-AR" sz="18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08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8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4B7475"/>
              </a:gs>
              <a:gs pos="50000">
                <a:srgbClr val="A2FAFC"/>
              </a:gs>
              <a:gs pos="100000">
                <a:srgbClr val="4B7475"/>
              </a:gs>
            </a:gsLst>
            <a:lin ang="5400000" scaled="1"/>
          </a:gra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s-AR" sz="3200" b="1" smtClean="0"/>
              <a:t>ECUACION GENERAL DE LA VIA GLICOLITICA</a:t>
            </a:r>
            <a:endParaRPr lang="es-ES" altLang="es-AR" sz="3200" b="1" smtClean="0"/>
          </a:p>
        </p:txBody>
      </p:sp>
      <p:sp>
        <p:nvSpPr>
          <p:cNvPr id="36867" name="Text Box 10" descr="20%"/>
          <p:cNvSpPr txBox="1">
            <a:spLocks noChangeArrowheads="1"/>
          </p:cNvSpPr>
          <p:nvPr/>
        </p:nvSpPr>
        <p:spPr bwMode="auto">
          <a:xfrm>
            <a:off x="323850" y="2205038"/>
            <a:ext cx="8388350" cy="742950"/>
          </a:xfrm>
          <a:prstGeom prst="rect">
            <a:avLst/>
          </a:prstGeom>
          <a:pattFill prst="pct20">
            <a:fgClr>
              <a:srgbClr val="A2FAF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es-ES" altLang="es-AR" sz="2800">
                <a:solidFill>
                  <a:srgbClr val="FF0000"/>
                </a:solidFill>
              </a:rPr>
              <a:t>GLUCOSA  +  2 ADP  +  2 Pi  +  2 NAD</a:t>
            </a:r>
            <a:r>
              <a:rPr lang="es-ES" altLang="es-AR" sz="2800" baseline="30000">
                <a:solidFill>
                  <a:srgbClr val="FF0000"/>
                </a:solidFill>
              </a:rPr>
              <a:t>+</a:t>
            </a:r>
            <a:endParaRPr lang="es-ES" altLang="es-AR" sz="2800">
              <a:solidFill>
                <a:srgbClr val="FF0000"/>
              </a:solidFill>
            </a:endParaRPr>
          </a:p>
        </p:txBody>
      </p:sp>
      <p:sp>
        <p:nvSpPr>
          <p:cNvPr id="36868" name="Text Box 12" descr="20%"/>
          <p:cNvSpPr txBox="1">
            <a:spLocks noChangeArrowheads="1"/>
          </p:cNvSpPr>
          <p:nvPr/>
        </p:nvSpPr>
        <p:spPr bwMode="auto">
          <a:xfrm>
            <a:off x="323850" y="4508500"/>
            <a:ext cx="8675688" cy="742950"/>
          </a:xfrm>
          <a:prstGeom prst="rect">
            <a:avLst/>
          </a:prstGeom>
          <a:pattFill prst="pct20">
            <a:fgClr>
              <a:srgbClr val="A2FAF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es-ES" altLang="es-AR" sz="2800">
                <a:solidFill>
                  <a:srgbClr val="FF0000"/>
                </a:solidFill>
              </a:rPr>
              <a:t>2 PIRUVATO  +  2 ATP  +  2 NADH +</a:t>
            </a:r>
            <a:r>
              <a:rPr lang="es-ES" altLang="es-AR" sz="2800" baseline="30000">
                <a:solidFill>
                  <a:srgbClr val="FF0000"/>
                </a:solidFill>
              </a:rPr>
              <a:t> </a:t>
            </a:r>
            <a:r>
              <a:rPr lang="es-ES" altLang="es-AR" sz="2800">
                <a:solidFill>
                  <a:srgbClr val="FF0000"/>
                </a:solidFill>
              </a:rPr>
              <a:t>2 H</a:t>
            </a:r>
            <a:r>
              <a:rPr lang="es-ES" altLang="es-AR" sz="2800" baseline="30000">
                <a:solidFill>
                  <a:srgbClr val="FF0000"/>
                </a:solidFill>
              </a:rPr>
              <a:t>+</a:t>
            </a:r>
            <a:r>
              <a:rPr lang="es-ES" altLang="es-AR" sz="2800">
                <a:solidFill>
                  <a:srgbClr val="FF0000"/>
                </a:solidFill>
              </a:rPr>
              <a:t>  + 2 H</a:t>
            </a:r>
            <a:r>
              <a:rPr lang="es-ES" altLang="es-AR" sz="2800" baseline="-25000">
                <a:solidFill>
                  <a:srgbClr val="FF0000"/>
                </a:solidFill>
              </a:rPr>
              <a:t>2</a:t>
            </a:r>
            <a:r>
              <a:rPr lang="es-ES" altLang="es-AR" sz="2800">
                <a:solidFill>
                  <a:srgbClr val="FF0000"/>
                </a:solidFill>
              </a:rPr>
              <a:t>O</a:t>
            </a:r>
          </a:p>
        </p:txBody>
      </p:sp>
      <p:sp>
        <p:nvSpPr>
          <p:cNvPr id="36869" name="Line 14"/>
          <p:cNvSpPr>
            <a:spLocks noChangeShapeType="1"/>
          </p:cNvSpPr>
          <p:nvPr/>
        </p:nvSpPr>
        <p:spPr bwMode="auto">
          <a:xfrm>
            <a:off x="4140200" y="3141663"/>
            <a:ext cx="0" cy="11509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6749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4A4A68"/>
              </a:gs>
              <a:gs pos="50000">
                <a:srgbClr val="A0A0E0"/>
              </a:gs>
              <a:gs pos="100000">
                <a:srgbClr val="4A4A68"/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pPr eaLnBrk="1" hangingPunct="1"/>
            <a:r>
              <a:rPr lang="es-AR" altLang="es-AR" sz="3600" b="1" smtClean="0">
                <a:solidFill>
                  <a:schemeClr val="tx1"/>
                </a:solidFill>
              </a:rPr>
              <a:t/>
            </a:r>
            <a:br>
              <a:rPr lang="es-AR" altLang="es-AR" sz="3600" b="1" smtClean="0">
                <a:solidFill>
                  <a:schemeClr val="tx1"/>
                </a:solidFill>
              </a:rPr>
            </a:br>
            <a:r>
              <a:rPr lang="es-AR" altLang="es-AR" sz="3600" b="1" smtClean="0">
                <a:solidFill>
                  <a:schemeClr val="tx1"/>
                </a:solidFill>
              </a:rPr>
              <a:t>Puntos de Regulación de la Glicólisis</a:t>
            </a:r>
            <a:br>
              <a:rPr lang="es-AR" altLang="es-AR" sz="3600" b="1" smtClean="0">
                <a:solidFill>
                  <a:schemeClr val="tx1"/>
                </a:solidFill>
              </a:rPr>
            </a:br>
            <a:endParaRPr lang="es-ES" altLang="es-AR" sz="3600" b="1" smtClean="0">
              <a:solidFill>
                <a:schemeClr val="tx1"/>
              </a:solidFill>
            </a:endParaRPr>
          </a:p>
        </p:txBody>
      </p:sp>
      <p:sp>
        <p:nvSpPr>
          <p:cNvPr id="93190" name="Text Box 6"/>
          <p:cNvSpPr txBox="1">
            <a:spLocks noChangeArrowheads="1"/>
          </p:cNvSpPr>
          <p:nvPr/>
        </p:nvSpPr>
        <p:spPr bwMode="auto">
          <a:xfrm>
            <a:off x="323850" y="1556792"/>
            <a:ext cx="8569325" cy="48320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s-AR" sz="2800" u="sng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TRES REACCIONES QUÍMICAS IRREVERSIBLES</a:t>
            </a:r>
          </a:p>
          <a:p>
            <a:pPr algn="l">
              <a:defRPr/>
            </a:pPr>
            <a:endParaRPr lang="es-AR" sz="2800" u="sng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es-AR" sz="2800" u="sng" dirty="0">
                <a:solidFill>
                  <a:schemeClr val="tx1"/>
                </a:solidFill>
              </a:rPr>
              <a:t>1°  Punto de Control</a:t>
            </a:r>
            <a:r>
              <a:rPr lang="es-AR" sz="2800" dirty="0">
                <a:solidFill>
                  <a:schemeClr val="tx1"/>
                </a:solidFill>
              </a:rPr>
              <a:t>: </a:t>
            </a:r>
            <a:r>
              <a:rPr lang="es-AR" sz="2800" dirty="0" err="1">
                <a:solidFill>
                  <a:schemeClr val="tx1"/>
                </a:solidFill>
              </a:rPr>
              <a:t>Hexoquinasa</a:t>
            </a:r>
            <a:r>
              <a:rPr lang="es-AR" sz="2800" dirty="0">
                <a:solidFill>
                  <a:schemeClr val="tx1"/>
                </a:solidFill>
              </a:rPr>
              <a:t> </a:t>
            </a:r>
          </a:p>
          <a:p>
            <a:pPr algn="l">
              <a:defRPr/>
            </a:pPr>
            <a:endParaRPr lang="es-AR" sz="280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es-AR" sz="2800" u="sng" dirty="0">
                <a:solidFill>
                  <a:schemeClr val="tx1"/>
                </a:solidFill>
              </a:rPr>
              <a:t>2° Punto de Control</a:t>
            </a:r>
            <a:r>
              <a:rPr lang="es-AR" sz="2800" dirty="0">
                <a:solidFill>
                  <a:schemeClr val="tx1"/>
                </a:solidFill>
              </a:rPr>
              <a:t>: </a:t>
            </a:r>
            <a:r>
              <a:rPr lang="es-AR" sz="2800" dirty="0" err="1">
                <a:solidFill>
                  <a:schemeClr val="tx1"/>
                </a:solidFill>
              </a:rPr>
              <a:t>Fosfofructoquinasa</a:t>
            </a:r>
            <a:r>
              <a:rPr lang="es-AR" sz="2800" dirty="0">
                <a:solidFill>
                  <a:schemeClr val="tx1"/>
                </a:solidFill>
              </a:rPr>
              <a:t>  </a:t>
            </a:r>
          </a:p>
          <a:p>
            <a:pPr algn="l">
              <a:defRPr/>
            </a:pPr>
            <a:r>
              <a:rPr lang="es-AR" sz="2800" dirty="0">
                <a:solidFill>
                  <a:schemeClr val="tx1"/>
                </a:solidFill>
              </a:rPr>
              <a:t> (+) ADP </a:t>
            </a:r>
            <a:r>
              <a:rPr lang="es-AR" sz="2800" dirty="0" err="1">
                <a:solidFill>
                  <a:schemeClr val="tx1"/>
                </a:solidFill>
              </a:rPr>
              <a:t>ó</a:t>
            </a:r>
            <a:r>
              <a:rPr lang="es-AR" sz="2800" dirty="0">
                <a:solidFill>
                  <a:schemeClr val="tx1"/>
                </a:solidFill>
              </a:rPr>
              <a:t> AMP</a:t>
            </a:r>
          </a:p>
          <a:p>
            <a:pPr algn="l">
              <a:defRPr/>
            </a:pPr>
            <a:r>
              <a:rPr lang="es-AR" sz="2800" dirty="0">
                <a:solidFill>
                  <a:schemeClr val="tx1"/>
                </a:solidFill>
              </a:rPr>
              <a:t> (-) ATP</a:t>
            </a:r>
            <a:r>
              <a:rPr lang="es-AR" sz="2800" dirty="0" smtClean="0">
                <a:solidFill>
                  <a:schemeClr val="tx1"/>
                </a:solidFill>
              </a:rPr>
              <a:t>, Citrato</a:t>
            </a:r>
            <a:endParaRPr lang="es-AR" sz="2800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es-AR" sz="2800" dirty="0">
                <a:solidFill>
                  <a:schemeClr val="tx1"/>
                </a:solidFill>
              </a:rPr>
              <a:t> </a:t>
            </a:r>
            <a:r>
              <a:rPr lang="es-AR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Principal </a:t>
            </a:r>
            <a:r>
              <a:rPr lang="es-AR" sz="2800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punto de control de la Vía Glicolítica</a:t>
            </a:r>
          </a:p>
          <a:p>
            <a:pPr algn="l">
              <a:defRPr/>
            </a:pPr>
            <a:endParaRPr lang="es-AR" sz="2800" u="sng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es-AR" sz="2800" u="sng" dirty="0">
                <a:solidFill>
                  <a:schemeClr val="tx1"/>
                </a:solidFill>
              </a:rPr>
              <a:t>3° Punto de Control</a:t>
            </a:r>
            <a:r>
              <a:rPr lang="es-AR" sz="2800" dirty="0">
                <a:solidFill>
                  <a:schemeClr val="tx1"/>
                </a:solidFill>
              </a:rPr>
              <a:t>: </a:t>
            </a:r>
            <a:r>
              <a:rPr lang="es-AR" sz="2800" dirty="0" err="1">
                <a:solidFill>
                  <a:schemeClr val="tx1"/>
                </a:solidFill>
              </a:rPr>
              <a:t>Piruvato</a:t>
            </a:r>
            <a:r>
              <a:rPr lang="es-AR" sz="2800" dirty="0">
                <a:solidFill>
                  <a:schemeClr val="tx1"/>
                </a:solidFill>
              </a:rPr>
              <a:t> Quinasa</a:t>
            </a:r>
            <a:r>
              <a:rPr lang="es-AR" sz="2800" dirty="0" smtClean="0">
                <a:solidFill>
                  <a:schemeClr val="tx1"/>
                </a:solidFill>
              </a:rPr>
              <a:t>. (-) ATP y </a:t>
            </a:r>
            <a:r>
              <a:rPr lang="es-AR" sz="2800" dirty="0" err="1" smtClean="0">
                <a:solidFill>
                  <a:schemeClr val="tx1"/>
                </a:solidFill>
              </a:rPr>
              <a:t>acetilCoA</a:t>
            </a:r>
            <a:endParaRPr lang="es-E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17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50825" y="260350"/>
            <a:ext cx="8569325" cy="936625"/>
          </a:xfrm>
          <a:prstGeom prst="rect">
            <a:avLst/>
          </a:prstGeom>
          <a:gradFill rotWithShape="1">
            <a:gsLst>
              <a:gs pos="0">
                <a:srgbClr val="57576C"/>
              </a:gs>
              <a:gs pos="50000">
                <a:srgbClr val="BDBDE9"/>
              </a:gs>
              <a:gs pos="100000">
                <a:srgbClr val="57576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105000"/>
              </a:spcBef>
              <a:spcAft>
                <a:spcPct val="200000"/>
              </a:spcAft>
              <a:buFontTx/>
              <a:buNone/>
            </a:pPr>
            <a:r>
              <a:rPr lang="es-ES_tradnl" altLang="es-AR"/>
              <a:t>Metabolismo</a:t>
            </a: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323850" y="1236663"/>
            <a:ext cx="8424863" cy="5216525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Tx/>
              <a:buChar char="-"/>
              <a:defRPr/>
            </a:pPr>
            <a:r>
              <a:rPr lang="es-ES_tradnl" sz="28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800" i="1" u="sng" dirty="0">
                <a:solidFill>
                  <a:srgbClr val="000099"/>
                </a:solidFill>
              </a:rPr>
              <a:t>Digestión</a:t>
            </a:r>
            <a:r>
              <a:rPr lang="es-ES_tradnl" sz="2800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es-ES_tradnl" sz="2800" dirty="0">
                <a:solidFill>
                  <a:srgbClr val="000099"/>
                </a:solidFill>
              </a:rPr>
              <a:t> </a:t>
            </a:r>
            <a:r>
              <a:rPr lang="es-AR" sz="2800" dirty="0">
                <a:solidFill>
                  <a:srgbClr val="000099"/>
                </a:solidFill>
              </a:rPr>
              <a:t>Conversión de los alimentos en sustancias absorbibles en el tracto intestinal. Implica el desdoblamiento, mecánico y químico de los alimentos, en moléculas absorbibles. </a:t>
            </a:r>
          </a:p>
          <a:p>
            <a:pPr algn="l">
              <a:buFontTx/>
              <a:buChar char="-"/>
              <a:defRPr/>
            </a:pPr>
            <a:endParaRPr lang="es-ES_tradnl" sz="2800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>
              <a:buFontTx/>
              <a:buChar char="-"/>
              <a:defRPr/>
            </a:pPr>
            <a:r>
              <a:rPr lang="es-ES_tradnl" sz="28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800" i="1" u="sng" dirty="0">
                <a:solidFill>
                  <a:srgbClr val="000099"/>
                </a:solidFill>
              </a:rPr>
              <a:t>Absorción de nutrientes</a:t>
            </a:r>
            <a:r>
              <a:rPr lang="es-ES_tradnl" sz="28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r>
              <a:rPr lang="es-ES_tradnl" sz="2800" dirty="0">
                <a:solidFill>
                  <a:srgbClr val="000099"/>
                </a:solidFill>
              </a:rPr>
              <a:t>Pasaje del producto de la digestión desde la luz intestinal a la circulación.</a:t>
            </a:r>
          </a:p>
          <a:p>
            <a:pPr algn="l">
              <a:defRPr/>
            </a:pPr>
            <a:endParaRPr lang="es-ES_tradnl" sz="2800" dirty="0">
              <a:solidFill>
                <a:srgbClr val="000099"/>
              </a:solidFill>
            </a:endParaRPr>
          </a:p>
          <a:p>
            <a:pPr algn="l">
              <a:buFontTx/>
              <a:buChar char="-"/>
              <a:defRPr/>
            </a:pPr>
            <a:r>
              <a:rPr lang="es-ES_tradnl" sz="28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800" u="sng" dirty="0">
                <a:solidFill>
                  <a:srgbClr val="000099"/>
                </a:solidFill>
              </a:rPr>
              <a:t>Metabolización</a:t>
            </a:r>
            <a:r>
              <a:rPr lang="es-ES_tradnl" sz="28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r>
              <a:rPr lang="es-ES_tradnl" sz="2800" dirty="0">
                <a:solidFill>
                  <a:srgbClr val="000099"/>
                </a:solidFill>
              </a:rPr>
              <a:t>Utilización de los nutrientes para obtención de energía y/o para la síntesis de compuestos celulares.</a:t>
            </a:r>
          </a:p>
        </p:txBody>
      </p:sp>
    </p:spTree>
    <p:extLst>
      <p:ext uri="{BB962C8B-B14F-4D97-AF65-F5344CB8AC3E}">
        <p14:creationId xmlns:p14="http://schemas.microsoft.com/office/powerpoint/2010/main" val="24086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4B7475"/>
              </a:gs>
              <a:gs pos="50000">
                <a:srgbClr val="A2FAFC"/>
              </a:gs>
              <a:gs pos="100000">
                <a:srgbClr val="4B7475"/>
              </a:gs>
            </a:gsLst>
            <a:lin ang="5400000" scaled="1"/>
          </a:gra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altLang="es-AR" sz="3600" smtClean="0"/>
              <a:t>BALANCE </a:t>
            </a:r>
            <a:r>
              <a:rPr lang="es-ES" altLang="es-AR" sz="3600" smtClean="0">
                <a:solidFill>
                  <a:schemeClr val="tx1"/>
                </a:solidFill>
              </a:rPr>
              <a:t>ENERGETICO</a:t>
            </a:r>
          </a:p>
        </p:txBody>
      </p:sp>
      <p:sp>
        <p:nvSpPr>
          <p:cNvPr id="38915" name="Text Box 4"/>
          <p:cNvSpPr txBox="1">
            <a:spLocks noChangeArrowheads="1"/>
          </p:cNvSpPr>
          <p:nvPr/>
        </p:nvSpPr>
        <p:spPr bwMode="auto">
          <a:xfrm>
            <a:off x="971550" y="2133600"/>
            <a:ext cx="7632700" cy="528638"/>
          </a:xfrm>
          <a:prstGeom prst="rect">
            <a:avLst/>
          </a:prstGeom>
          <a:solidFill>
            <a:srgbClr val="A2FAFC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800">
                <a:solidFill>
                  <a:srgbClr val="FF0000"/>
                </a:solidFill>
              </a:rPr>
              <a:t>FASE PREPARATORIA:    </a:t>
            </a:r>
            <a:r>
              <a:rPr lang="es-ES" altLang="es-AR" sz="2800">
                <a:solidFill>
                  <a:schemeClr val="accent2"/>
                </a:solidFill>
              </a:rPr>
              <a:t>Se gastan 2 ATP</a:t>
            </a:r>
          </a:p>
        </p:txBody>
      </p:sp>
      <p:sp>
        <p:nvSpPr>
          <p:cNvPr id="38916" name="Text Box 5"/>
          <p:cNvSpPr txBox="1">
            <a:spLocks noChangeArrowheads="1"/>
          </p:cNvSpPr>
          <p:nvPr/>
        </p:nvSpPr>
        <p:spPr bwMode="auto">
          <a:xfrm>
            <a:off x="971550" y="3429000"/>
            <a:ext cx="7632700" cy="528638"/>
          </a:xfrm>
          <a:prstGeom prst="rect">
            <a:avLst/>
          </a:prstGeom>
          <a:solidFill>
            <a:srgbClr val="A2FAFC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800">
                <a:solidFill>
                  <a:srgbClr val="FF0000"/>
                </a:solidFill>
              </a:rPr>
              <a:t>FASE DE BENEFICIO:    Se producen 4 ATP</a:t>
            </a:r>
          </a:p>
        </p:txBody>
      </p:sp>
      <p:sp>
        <p:nvSpPr>
          <p:cNvPr id="38917" name="Oval 6"/>
          <p:cNvSpPr>
            <a:spLocks noChangeArrowheads="1"/>
          </p:cNvSpPr>
          <p:nvPr/>
        </p:nvSpPr>
        <p:spPr bwMode="auto">
          <a:xfrm>
            <a:off x="1258888" y="4292600"/>
            <a:ext cx="6553200" cy="19446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800">
                <a:solidFill>
                  <a:srgbClr val="FF0000"/>
                </a:solidFill>
              </a:rPr>
              <a:t>Rendimiento de la Vía Glicolítica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AR" sz="2800">
              <a:solidFill>
                <a:srgbClr val="FF0000"/>
              </a:solidFill>
            </a:endParaRPr>
          </a:p>
        </p:txBody>
      </p:sp>
      <p:sp>
        <p:nvSpPr>
          <p:cNvPr id="38918" name="Text Box 7"/>
          <p:cNvSpPr txBox="1">
            <a:spLocks noChangeArrowheads="1"/>
          </p:cNvSpPr>
          <p:nvPr/>
        </p:nvSpPr>
        <p:spPr bwMode="auto">
          <a:xfrm>
            <a:off x="2916238" y="5516563"/>
            <a:ext cx="20875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38919" name="Oval 8"/>
          <p:cNvSpPr>
            <a:spLocks noChangeArrowheads="1"/>
          </p:cNvSpPr>
          <p:nvPr/>
        </p:nvSpPr>
        <p:spPr bwMode="auto">
          <a:xfrm>
            <a:off x="3995738" y="5300663"/>
            <a:ext cx="1584325" cy="86518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>
                <a:solidFill>
                  <a:srgbClr val="FF0000"/>
                </a:solidFill>
              </a:rPr>
              <a:t>2 ATP</a:t>
            </a:r>
          </a:p>
        </p:txBody>
      </p:sp>
    </p:spTree>
    <p:extLst>
      <p:ext uri="{BB962C8B-B14F-4D97-AF65-F5344CB8AC3E}">
        <p14:creationId xmlns:p14="http://schemas.microsoft.com/office/powerpoint/2010/main" val="113746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699792" y="1052736"/>
            <a:ext cx="39964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VÍA GLICOLÍTICA</a:t>
            </a:r>
            <a:endParaRPr lang="es-AR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899592" y="2420888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Todas las enzimas están en el </a:t>
            </a:r>
            <a:r>
              <a:rPr lang="es-AR" dirty="0" err="1" smtClean="0"/>
              <a:t>citosol</a:t>
            </a:r>
            <a:endParaRPr lang="es-AR" dirty="0"/>
          </a:p>
        </p:txBody>
      </p:sp>
      <p:sp>
        <p:nvSpPr>
          <p:cNvPr id="4" name="3 CuadroTexto"/>
          <p:cNvSpPr txBox="1"/>
          <p:nvPr/>
        </p:nvSpPr>
        <p:spPr>
          <a:xfrm>
            <a:off x="899592" y="3436551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No requiere oxígeno: fosforilación a nivel de sustrato</a:t>
            </a:r>
            <a:endParaRPr lang="es-AR" dirty="0"/>
          </a:p>
        </p:txBody>
      </p:sp>
      <p:sp>
        <p:nvSpPr>
          <p:cNvPr id="5" name="4 CuadroTexto"/>
          <p:cNvSpPr txBox="1"/>
          <p:nvPr/>
        </p:nvSpPr>
        <p:spPr>
          <a:xfrm>
            <a:off x="899592" y="4398496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Glucosa 6C se transforma en 2 triosas</a:t>
            </a:r>
            <a:endParaRPr lang="es-AR" dirty="0"/>
          </a:p>
        </p:txBody>
      </p:sp>
      <p:sp>
        <p:nvSpPr>
          <p:cNvPr id="6" name="5 CuadroTexto"/>
          <p:cNvSpPr txBox="1"/>
          <p:nvPr/>
        </p:nvSpPr>
        <p:spPr>
          <a:xfrm>
            <a:off x="5364088" y="220486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Regulación: 3 puntos</a:t>
            </a:r>
            <a:r>
              <a:rPr lang="es-AR" dirty="0" smtClean="0"/>
              <a:t> </a:t>
            </a:r>
            <a:endParaRPr lang="es-AR" dirty="0"/>
          </a:p>
        </p:txBody>
      </p:sp>
      <p:sp>
        <p:nvSpPr>
          <p:cNvPr id="7" name="6 CuadroTexto"/>
          <p:cNvSpPr txBox="1"/>
          <p:nvPr/>
        </p:nvSpPr>
        <p:spPr>
          <a:xfrm>
            <a:off x="5364088" y="3067219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err="1" smtClean="0"/>
              <a:t>Hexoquinasa</a:t>
            </a:r>
            <a:r>
              <a:rPr lang="es-AR" dirty="0" smtClean="0"/>
              <a:t>: inhibe glucosa 6P</a:t>
            </a:r>
            <a:endParaRPr lang="es-AR" dirty="0"/>
          </a:p>
        </p:txBody>
      </p:sp>
      <p:sp>
        <p:nvSpPr>
          <p:cNvPr id="8" name="7 CuadroTexto"/>
          <p:cNvSpPr txBox="1"/>
          <p:nvPr/>
        </p:nvSpPr>
        <p:spPr>
          <a:xfrm>
            <a:off x="5364088" y="3798332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err="1" smtClean="0"/>
              <a:t>Fosfofructoquinasa</a:t>
            </a:r>
            <a:r>
              <a:rPr lang="es-AR" dirty="0" smtClean="0"/>
              <a:t>: Inhibe ATP  y citrato</a:t>
            </a:r>
          </a:p>
          <a:p>
            <a:r>
              <a:rPr lang="es-AR" dirty="0" smtClean="0"/>
              <a:t>Activa ADP y </a:t>
            </a:r>
            <a:r>
              <a:rPr lang="es-AR" dirty="0" smtClean="0"/>
              <a:t>AMP</a:t>
            </a:r>
            <a:endParaRPr lang="es-AR" dirty="0"/>
          </a:p>
        </p:txBody>
      </p:sp>
      <p:sp>
        <p:nvSpPr>
          <p:cNvPr id="9" name="8 CuadroTexto"/>
          <p:cNvSpPr txBox="1"/>
          <p:nvPr/>
        </p:nvSpPr>
        <p:spPr>
          <a:xfrm>
            <a:off x="5364088" y="5275660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err="1" smtClean="0"/>
              <a:t>Piruvato</a:t>
            </a:r>
            <a:r>
              <a:rPr lang="es-AR" b="1" dirty="0" smtClean="0"/>
              <a:t> quinasa: </a:t>
            </a:r>
            <a:r>
              <a:rPr lang="es-AR" dirty="0" smtClean="0"/>
              <a:t>inhibe ATP, </a:t>
            </a:r>
            <a:r>
              <a:rPr lang="es-AR" dirty="0" err="1" smtClean="0"/>
              <a:t>acetilCoA</a:t>
            </a:r>
            <a:r>
              <a:rPr lang="es-AR" dirty="0" smtClean="0"/>
              <a:t> </a:t>
            </a:r>
          </a:p>
        </p:txBody>
      </p:sp>
      <p:sp>
        <p:nvSpPr>
          <p:cNvPr id="11" name="10 Flecha curvada hacia la derecha"/>
          <p:cNvSpPr/>
          <p:nvPr/>
        </p:nvSpPr>
        <p:spPr>
          <a:xfrm>
            <a:off x="5148064" y="2574196"/>
            <a:ext cx="216024" cy="677689"/>
          </a:xfrm>
          <a:prstGeom prst="curv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  <p:sp>
        <p:nvSpPr>
          <p:cNvPr id="12" name="11 Flecha curvada hacia la derecha"/>
          <p:cNvSpPr/>
          <p:nvPr/>
        </p:nvSpPr>
        <p:spPr>
          <a:xfrm>
            <a:off x="4877172" y="2574197"/>
            <a:ext cx="270892" cy="2943036"/>
          </a:xfrm>
          <a:prstGeom prst="curv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  <p:sp>
        <p:nvSpPr>
          <p:cNvPr id="13" name="12 Flecha curvada hacia la derecha"/>
          <p:cNvSpPr/>
          <p:nvPr/>
        </p:nvSpPr>
        <p:spPr>
          <a:xfrm>
            <a:off x="4966320" y="2574196"/>
            <a:ext cx="325760" cy="1532493"/>
          </a:xfrm>
          <a:prstGeom prst="curv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7524328" y="4045715"/>
            <a:ext cx="1619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i="1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Más importante!!</a:t>
            </a:r>
            <a:endParaRPr lang="es-AR" b="1" i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899592" y="5517233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Balance neto energético: 2ATP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794044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1" grpId="0" animBg="1"/>
      <p:bldP spid="12" grpId="0" animBg="1"/>
      <p:bldP spid="13" grpId="0" animBg="1"/>
      <p:bldP spid="14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27"/>
          <p:cNvSpPr>
            <a:spLocks noChangeShapeType="1"/>
          </p:cNvSpPr>
          <p:nvPr/>
        </p:nvSpPr>
        <p:spPr bwMode="auto">
          <a:xfrm>
            <a:off x="4714875" y="2857500"/>
            <a:ext cx="2286000" cy="714375"/>
          </a:xfrm>
          <a:prstGeom prst="line">
            <a:avLst/>
          </a:prstGeom>
          <a:noFill/>
          <a:ln w="444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147" name="Line 21"/>
          <p:cNvSpPr>
            <a:spLocks noChangeShapeType="1"/>
          </p:cNvSpPr>
          <p:nvPr/>
        </p:nvSpPr>
        <p:spPr bwMode="auto">
          <a:xfrm>
            <a:off x="3995738" y="3167063"/>
            <a:ext cx="0" cy="1368425"/>
          </a:xfrm>
          <a:prstGeom prst="line">
            <a:avLst/>
          </a:prstGeom>
          <a:noFill/>
          <a:ln w="444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257550" y="857250"/>
            <a:ext cx="1708150" cy="461963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s-ES_tradnl" altLang="es-AR" sz="2400" b="1">
                <a:latin typeface="Times New Roman" pitchFamily="18" charset="0"/>
              </a:rPr>
              <a:t>GLUCOSA</a:t>
            </a:r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4046538" y="1285875"/>
            <a:ext cx="46037" cy="1000125"/>
          </a:xfrm>
          <a:prstGeom prst="line">
            <a:avLst/>
          </a:prstGeom>
          <a:noFill/>
          <a:ln w="444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143250" y="2357438"/>
            <a:ext cx="1990725" cy="461962"/>
          </a:xfrm>
          <a:prstGeom prst="rect">
            <a:avLst/>
          </a:prstGeom>
          <a:solidFill>
            <a:srgbClr val="DDDDDD"/>
          </a:solidFill>
          <a:ln w="31750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s-ES_tradnl" altLang="es-AR" sz="2400" b="1">
                <a:latin typeface="Times New Roman" pitchFamily="18" charset="0"/>
              </a:rPr>
              <a:t>2 PIRUVATO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4643438" y="1500188"/>
            <a:ext cx="2000250" cy="40005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s-ES_tradnl" altLang="es-AR" sz="2000" b="1">
                <a:latin typeface="Times New Roman" pitchFamily="18" charset="0"/>
              </a:rPr>
              <a:t>Vía Glicolítica</a:t>
            </a:r>
          </a:p>
        </p:txBody>
      </p:sp>
      <p:sp>
        <p:nvSpPr>
          <p:cNvPr id="6152" name="Text Box 9"/>
          <p:cNvSpPr txBox="1">
            <a:spLocks noChangeArrowheads="1"/>
          </p:cNvSpPr>
          <p:nvPr/>
        </p:nvSpPr>
        <p:spPr bwMode="auto">
          <a:xfrm>
            <a:off x="7215188" y="2722563"/>
            <a:ext cx="1628775" cy="461962"/>
          </a:xfrm>
          <a:prstGeom prst="rect">
            <a:avLst/>
          </a:prstGeom>
          <a:solidFill>
            <a:srgbClr val="DDDDDD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s-ES_tradnl" altLang="es-AR" sz="2400" b="1">
                <a:latin typeface="Times New Roman" pitchFamily="18" charset="0"/>
              </a:rPr>
              <a:t>Aerobiosis</a:t>
            </a:r>
          </a:p>
        </p:txBody>
      </p:sp>
      <p:sp>
        <p:nvSpPr>
          <p:cNvPr id="6153" name="Text Box 10"/>
          <p:cNvSpPr txBox="1">
            <a:spLocks noChangeArrowheads="1"/>
          </p:cNvSpPr>
          <p:nvPr/>
        </p:nvSpPr>
        <p:spPr bwMode="auto">
          <a:xfrm>
            <a:off x="5619750" y="2714625"/>
            <a:ext cx="823913" cy="519113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s-ES_tradnl" altLang="es-AR" sz="2800" b="1">
                <a:latin typeface="Times New Roman" pitchFamily="18" charset="0"/>
              </a:rPr>
              <a:t>O</a:t>
            </a:r>
            <a:r>
              <a:rPr lang="es-ES_tradnl" altLang="es-AR" sz="2800" b="1" baseline="-25000">
                <a:latin typeface="Times New Roman" pitchFamily="18" charset="0"/>
              </a:rPr>
              <a:t>2</a:t>
            </a:r>
          </a:p>
        </p:txBody>
      </p:sp>
      <p:sp>
        <p:nvSpPr>
          <p:cNvPr id="6154" name="Text Box 18"/>
          <p:cNvSpPr txBox="1">
            <a:spLocks noChangeArrowheads="1"/>
          </p:cNvSpPr>
          <p:nvPr/>
        </p:nvSpPr>
        <p:spPr bwMode="auto">
          <a:xfrm>
            <a:off x="2857500" y="5286375"/>
            <a:ext cx="2181225" cy="892175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s-ES_tradnl" altLang="es-AR" sz="2800" b="1" i="1">
                <a:solidFill>
                  <a:srgbClr val="800080"/>
                </a:solidFill>
                <a:latin typeface="Times New Roman" pitchFamily="18" charset="0"/>
              </a:rPr>
              <a:t>Fermentación </a:t>
            </a:r>
          </a:p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s-ES_tradnl" altLang="es-AR" sz="2400" b="1" i="1">
                <a:solidFill>
                  <a:srgbClr val="800080"/>
                </a:solidFill>
                <a:latin typeface="Times New Roman" pitchFamily="18" charset="0"/>
              </a:rPr>
              <a:t>Alcohólica</a:t>
            </a:r>
          </a:p>
        </p:txBody>
      </p:sp>
      <p:sp>
        <p:nvSpPr>
          <p:cNvPr id="6155" name="Text Box 19"/>
          <p:cNvSpPr txBox="1">
            <a:spLocks noChangeArrowheads="1"/>
          </p:cNvSpPr>
          <p:nvPr/>
        </p:nvSpPr>
        <p:spPr bwMode="auto">
          <a:xfrm>
            <a:off x="179388" y="5183188"/>
            <a:ext cx="2249487" cy="830262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s-ES_tradnl" altLang="es-AR" sz="2400" b="1" i="1">
                <a:solidFill>
                  <a:srgbClr val="0000FF"/>
                </a:solidFill>
                <a:latin typeface="Times New Roman" pitchFamily="18" charset="0"/>
              </a:rPr>
              <a:t>Fermentación </a:t>
            </a:r>
          </a:p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s-ES_tradnl" altLang="es-AR" sz="2400" b="1" i="1">
                <a:solidFill>
                  <a:srgbClr val="0000FF"/>
                </a:solidFill>
                <a:latin typeface="Times New Roman" pitchFamily="18" charset="0"/>
              </a:rPr>
              <a:t>Láctica</a:t>
            </a:r>
          </a:p>
        </p:txBody>
      </p:sp>
      <p:sp>
        <p:nvSpPr>
          <p:cNvPr id="6156" name="Text Box 22"/>
          <p:cNvSpPr txBox="1">
            <a:spLocks noChangeArrowheads="1"/>
          </p:cNvSpPr>
          <p:nvPr/>
        </p:nvSpPr>
        <p:spPr bwMode="auto">
          <a:xfrm>
            <a:off x="3132138" y="4556125"/>
            <a:ext cx="1303337" cy="550863"/>
          </a:xfrm>
          <a:prstGeom prst="rect">
            <a:avLst/>
          </a:prstGeom>
          <a:solidFill>
            <a:srgbClr val="DDDDDD"/>
          </a:solidFill>
          <a:ln w="31750">
            <a:solidFill>
              <a:srgbClr val="80008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s-ES_tradnl" altLang="es-AR" sz="2800" b="1">
                <a:solidFill>
                  <a:srgbClr val="800080"/>
                </a:solidFill>
                <a:latin typeface="Times New Roman" pitchFamily="18" charset="0"/>
              </a:rPr>
              <a:t>Etanol</a:t>
            </a:r>
            <a:endParaRPr lang="es-ES_tradnl" altLang="es-AR" sz="2800" b="1" baseline="-25000">
              <a:solidFill>
                <a:srgbClr val="800080"/>
              </a:solidFill>
              <a:latin typeface="Times New Roman" pitchFamily="18" charset="0"/>
            </a:endParaRPr>
          </a:p>
        </p:txBody>
      </p:sp>
      <p:sp>
        <p:nvSpPr>
          <p:cNvPr id="6157" name="Line 24"/>
          <p:cNvSpPr>
            <a:spLocks noChangeShapeType="1"/>
          </p:cNvSpPr>
          <p:nvPr/>
        </p:nvSpPr>
        <p:spPr bwMode="auto">
          <a:xfrm flipH="1">
            <a:off x="1403350" y="2878138"/>
            <a:ext cx="1728788" cy="1368425"/>
          </a:xfrm>
          <a:prstGeom prst="line">
            <a:avLst/>
          </a:prstGeom>
          <a:noFill/>
          <a:ln w="444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6158" name="Text Box 25"/>
          <p:cNvSpPr txBox="1">
            <a:spLocks noChangeArrowheads="1"/>
          </p:cNvSpPr>
          <p:nvPr/>
        </p:nvSpPr>
        <p:spPr bwMode="auto">
          <a:xfrm>
            <a:off x="539750" y="4338638"/>
            <a:ext cx="1781175" cy="550862"/>
          </a:xfrm>
          <a:prstGeom prst="rect">
            <a:avLst/>
          </a:prstGeom>
          <a:solidFill>
            <a:srgbClr val="DDDDDD"/>
          </a:solidFill>
          <a:ln w="31750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s-ES_tradnl" altLang="es-AR" sz="2800" b="1">
                <a:solidFill>
                  <a:srgbClr val="0000FF"/>
                </a:solidFill>
                <a:latin typeface="Times New Roman" pitchFamily="18" charset="0"/>
              </a:rPr>
              <a:t>2 Lactato</a:t>
            </a:r>
          </a:p>
        </p:txBody>
      </p:sp>
      <p:sp>
        <p:nvSpPr>
          <p:cNvPr id="6159" name="Text Box 28"/>
          <p:cNvSpPr txBox="1">
            <a:spLocks noChangeArrowheads="1"/>
          </p:cNvSpPr>
          <p:nvPr/>
        </p:nvSpPr>
        <p:spPr bwMode="auto">
          <a:xfrm>
            <a:off x="5143500" y="3786188"/>
            <a:ext cx="3703638" cy="550862"/>
          </a:xfrm>
          <a:prstGeom prst="rect">
            <a:avLst/>
          </a:prstGeom>
          <a:solidFill>
            <a:srgbClr val="DDDDDD"/>
          </a:solidFill>
          <a:ln w="31750">
            <a:solidFill>
              <a:srgbClr val="8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s-ES_tradnl" altLang="es-AR" sz="2800" b="1">
                <a:solidFill>
                  <a:srgbClr val="990033"/>
                </a:solidFill>
                <a:latin typeface="Times New Roman" pitchFamily="18" charset="0"/>
              </a:rPr>
              <a:t>2 Acetil-CoA + 2 CO</a:t>
            </a:r>
            <a:r>
              <a:rPr lang="es-ES_tradnl" altLang="es-AR" sz="2800" b="1" baseline="-25000">
                <a:solidFill>
                  <a:srgbClr val="990033"/>
                </a:solidFill>
                <a:latin typeface="Times New Roman" pitchFamily="18" charset="0"/>
              </a:rPr>
              <a:t>2</a:t>
            </a:r>
          </a:p>
        </p:txBody>
      </p:sp>
      <p:sp>
        <p:nvSpPr>
          <p:cNvPr id="6160" name="Text Box 29"/>
          <p:cNvSpPr txBox="1">
            <a:spLocks noChangeArrowheads="1"/>
          </p:cNvSpPr>
          <p:nvPr/>
        </p:nvSpPr>
        <p:spPr bwMode="auto">
          <a:xfrm>
            <a:off x="5857875" y="5286375"/>
            <a:ext cx="1816100" cy="523875"/>
          </a:xfrm>
          <a:prstGeom prst="rect">
            <a:avLst/>
          </a:prstGeom>
          <a:solidFill>
            <a:srgbClr val="DDDDDD"/>
          </a:solidFill>
          <a:ln w="31750">
            <a:solidFill>
              <a:srgbClr val="8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s-ES_tradnl" altLang="es-AR" sz="2800" b="1">
                <a:solidFill>
                  <a:srgbClr val="990033"/>
                </a:solidFill>
                <a:latin typeface="Times New Roman" pitchFamily="18" charset="0"/>
              </a:rPr>
              <a:t>CO</a:t>
            </a:r>
            <a:r>
              <a:rPr lang="es-ES_tradnl" altLang="es-AR" sz="2800" b="1" baseline="-25000">
                <a:solidFill>
                  <a:srgbClr val="990033"/>
                </a:solidFill>
                <a:latin typeface="Times New Roman" pitchFamily="18" charset="0"/>
              </a:rPr>
              <a:t>2</a:t>
            </a:r>
            <a:r>
              <a:rPr lang="es-ES_tradnl" altLang="es-AR" sz="2800" b="1">
                <a:solidFill>
                  <a:srgbClr val="990033"/>
                </a:solidFill>
                <a:latin typeface="Times New Roman" pitchFamily="18" charset="0"/>
              </a:rPr>
              <a:t>+ H</a:t>
            </a:r>
            <a:r>
              <a:rPr lang="es-ES_tradnl" altLang="es-AR" sz="2800" b="1" baseline="-25000">
                <a:solidFill>
                  <a:srgbClr val="990033"/>
                </a:solidFill>
                <a:latin typeface="Times New Roman" pitchFamily="18" charset="0"/>
              </a:rPr>
              <a:t>2</a:t>
            </a:r>
            <a:r>
              <a:rPr lang="es-ES_tradnl" altLang="es-AR" sz="2800" b="1">
                <a:solidFill>
                  <a:srgbClr val="990033"/>
                </a:solidFill>
                <a:latin typeface="Times New Roman" pitchFamily="18" charset="0"/>
              </a:rPr>
              <a:t>O</a:t>
            </a:r>
          </a:p>
        </p:txBody>
      </p:sp>
      <p:sp>
        <p:nvSpPr>
          <p:cNvPr id="6161" name="Line 31"/>
          <p:cNvSpPr>
            <a:spLocks noChangeShapeType="1"/>
          </p:cNvSpPr>
          <p:nvPr/>
        </p:nvSpPr>
        <p:spPr bwMode="auto">
          <a:xfrm>
            <a:off x="6643688" y="4429125"/>
            <a:ext cx="0" cy="719138"/>
          </a:xfrm>
          <a:prstGeom prst="line">
            <a:avLst/>
          </a:prstGeom>
          <a:noFill/>
          <a:ln w="444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grpSp>
        <p:nvGrpSpPr>
          <p:cNvPr id="6162" name="33 Grupo"/>
          <p:cNvGrpSpPr>
            <a:grpSpLocks/>
          </p:cNvGrpSpPr>
          <p:nvPr/>
        </p:nvGrpSpPr>
        <p:grpSpPr bwMode="auto">
          <a:xfrm>
            <a:off x="6804025" y="4500563"/>
            <a:ext cx="2124075" cy="647700"/>
            <a:chOff x="6804025" y="4802182"/>
            <a:chExt cx="2124075" cy="647700"/>
          </a:xfrm>
        </p:grpSpPr>
        <p:sp>
          <p:nvSpPr>
            <p:cNvPr id="6168" name="Text Box 32"/>
            <p:cNvSpPr txBox="1">
              <a:spLocks noChangeArrowheads="1"/>
            </p:cNvSpPr>
            <p:nvPr/>
          </p:nvSpPr>
          <p:spPr bwMode="auto">
            <a:xfrm>
              <a:off x="6948488" y="4875207"/>
              <a:ext cx="1882775" cy="519113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SzTx/>
                <a:buFontTx/>
                <a:buNone/>
              </a:pPr>
              <a:r>
                <a:rPr lang="es-ES_tradnl" altLang="es-AR" sz="2800" b="1">
                  <a:latin typeface="Times New Roman" pitchFamily="18" charset="0"/>
                </a:rPr>
                <a:t>C. KREBS</a:t>
              </a:r>
            </a:p>
          </p:txBody>
        </p:sp>
        <p:sp>
          <p:nvSpPr>
            <p:cNvPr id="6169" name="Oval 33"/>
            <p:cNvSpPr>
              <a:spLocks noChangeArrowheads="1"/>
            </p:cNvSpPr>
            <p:nvPr/>
          </p:nvSpPr>
          <p:spPr bwMode="auto">
            <a:xfrm>
              <a:off x="6804025" y="4802182"/>
              <a:ext cx="2124075" cy="64770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SzTx/>
                <a:buFontTx/>
                <a:buNone/>
              </a:pPr>
              <a:endParaRPr lang="es-PE" altLang="es-AR" sz="2400">
                <a:latin typeface="Times New Roman" pitchFamily="18" charset="0"/>
              </a:endParaRPr>
            </a:p>
          </p:txBody>
        </p:sp>
      </p:grpSp>
      <p:sp>
        <p:nvSpPr>
          <p:cNvPr id="6163" name="Text Box 34"/>
          <p:cNvSpPr txBox="1">
            <a:spLocks noChangeArrowheads="1"/>
          </p:cNvSpPr>
          <p:nvPr/>
        </p:nvSpPr>
        <p:spPr bwMode="auto">
          <a:xfrm>
            <a:off x="5786438" y="6000750"/>
            <a:ext cx="3024187" cy="519113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s-ES_tradnl" altLang="es-AR" sz="2800" b="1" i="1">
                <a:solidFill>
                  <a:srgbClr val="990033"/>
                </a:solidFill>
                <a:latin typeface="Times New Roman" pitchFamily="18" charset="0"/>
              </a:rPr>
              <a:t>Células animales</a:t>
            </a:r>
            <a:endParaRPr lang="es-ES_tradnl" altLang="es-AR" sz="2800" b="1" i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164" name="Text Box 35"/>
          <p:cNvSpPr txBox="1">
            <a:spLocks noChangeArrowheads="1"/>
          </p:cNvSpPr>
          <p:nvPr/>
        </p:nvSpPr>
        <p:spPr bwMode="auto">
          <a:xfrm>
            <a:off x="500063" y="0"/>
            <a:ext cx="8135937" cy="774700"/>
          </a:xfrm>
          <a:prstGeom prst="rect">
            <a:avLst/>
          </a:prstGeom>
          <a:gradFill rotWithShape="1">
            <a:gsLst>
              <a:gs pos="0">
                <a:srgbClr val="536A6D"/>
              </a:gs>
              <a:gs pos="50000">
                <a:srgbClr val="B3E6EB"/>
              </a:gs>
              <a:gs pos="100000">
                <a:srgbClr val="536A6D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140000"/>
              </a:lnSpc>
              <a:spcBef>
                <a:spcPct val="50000"/>
              </a:spcBef>
              <a:spcAft>
                <a:spcPct val="50000"/>
              </a:spcAft>
              <a:buSzTx/>
              <a:buFontTx/>
              <a:buNone/>
            </a:pPr>
            <a:r>
              <a:rPr lang="es-ES_tradnl" altLang="es-AR" b="1" i="1">
                <a:latin typeface="Times New Roman" pitchFamily="18" charset="0"/>
              </a:rPr>
              <a:t>DESTINO DEL PIRUVATO</a:t>
            </a: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2290763" y="3062314"/>
            <a:ext cx="2244725" cy="852488"/>
            <a:chOff x="1761" y="1550"/>
            <a:chExt cx="1414" cy="537"/>
          </a:xfrm>
          <a:solidFill>
            <a:srgbClr val="DDDDDD"/>
          </a:solidFill>
        </p:grpSpPr>
        <p:sp>
          <p:nvSpPr>
            <p:cNvPr id="7" name="Text Box 12"/>
            <p:cNvSpPr txBox="1">
              <a:spLocks noChangeArrowheads="1"/>
            </p:cNvSpPr>
            <p:nvPr/>
          </p:nvSpPr>
          <p:spPr bwMode="auto">
            <a:xfrm>
              <a:off x="1761" y="1760"/>
              <a:ext cx="1414" cy="32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s-ES_tradnl" sz="2800" i="1"/>
                <a:t>Anaerobiosis</a:t>
              </a:r>
            </a:p>
          </p:txBody>
        </p:sp>
        <p:grpSp>
          <p:nvGrpSpPr>
            <p:cNvPr id="4" name="Group 13"/>
            <p:cNvGrpSpPr>
              <a:grpSpLocks/>
            </p:cNvGrpSpPr>
            <p:nvPr/>
          </p:nvGrpSpPr>
          <p:grpSpPr bwMode="auto">
            <a:xfrm>
              <a:off x="2154" y="1550"/>
              <a:ext cx="375" cy="383"/>
              <a:chOff x="2045" y="1463"/>
              <a:chExt cx="330" cy="334"/>
            </a:xfrm>
            <a:grpFill/>
          </p:grpSpPr>
          <p:sp>
            <p:nvSpPr>
              <p:cNvPr id="4118" name="Text Box 14"/>
              <p:cNvSpPr txBox="1">
                <a:spLocks noChangeArrowheads="1"/>
              </p:cNvSpPr>
              <p:nvPr/>
            </p:nvSpPr>
            <p:spPr bwMode="auto">
              <a:xfrm>
                <a:off x="2045" y="1463"/>
                <a:ext cx="330" cy="28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s-ES_tradnl" sz="2800" b="1"/>
                  <a:t>O</a:t>
                </a:r>
                <a:r>
                  <a:rPr lang="es-ES_tradnl" sz="2800" b="1" baseline="-25000"/>
                  <a:t>2</a:t>
                </a:r>
              </a:p>
            </p:txBody>
          </p:sp>
          <p:grpSp>
            <p:nvGrpSpPr>
              <p:cNvPr id="5" name="Group 15"/>
              <p:cNvGrpSpPr>
                <a:grpSpLocks/>
              </p:cNvGrpSpPr>
              <p:nvPr/>
            </p:nvGrpSpPr>
            <p:grpSpPr bwMode="auto">
              <a:xfrm>
                <a:off x="2063" y="1525"/>
                <a:ext cx="227" cy="272"/>
                <a:chOff x="2154" y="2523"/>
                <a:chExt cx="318" cy="363"/>
              </a:xfrm>
              <a:grpFill/>
            </p:grpSpPr>
            <p:sp>
              <p:nvSpPr>
                <p:cNvPr id="4120" name="Line 16"/>
                <p:cNvSpPr>
                  <a:spLocks noChangeShapeType="1"/>
                </p:cNvSpPr>
                <p:nvPr/>
              </p:nvSpPr>
              <p:spPr bwMode="auto">
                <a:xfrm>
                  <a:off x="2154" y="2523"/>
                  <a:ext cx="318" cy="363"/>
                </a:xfrm>
                <a:prstGeom prst="line">
                  <a:avLst/>
                </a:prstGeom>
                <a:grpFill/>
                <a:ln w="508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s-PE"/>
                </a:p>
              </p:txBody>
            </p:sp>
            <p:sp>
              <p:nvSpPr>
                <p:cNvPr id="4121" name="Line 17"/>
                <p:cNvSpPr>
                  <a:spLocks noChangeShapeType="1"/>
                </p:cNvSpPr>
                <p:nvPr/>
              </p:nvSpPr>
              <p:spPr bwMode="auto">
                <a:xfrm flipH="1">
                  <a:off x="2155" y="2523"/>
                  <a:ext cx="317" cy="317"/>
                </a:xfrm>
                <a:prstGeom prst="line">
                  <a:avLst/>
                </a:prstGeom>
                <a:grpFill/>
                <a:ln w="508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s-PE"/>
                </a:p>
              </p:txBody>
            </p:sp>
          </p:grpSp>
        </p:grpSp>
      </p:grpSp>
      <p:cxnSp>
        <p:nvCxnSpPr>
          <p:cNvPr id="6166" name="30 Conector recto de flecha"/>
          <p:cNvCxnSpPr>
            <a:cxnSpLocks noChangeShapeType="1"/>
          </p:cNvCxnSpPr>
          <p:nvPr/>
        </p:nvCxnSpPr>
        <p:spPr bwMode="auto">
          <a:xfrm>
            <a:off x="6500813" y="2936875"/>
            <a:ext cx="642937" cy="1588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7" name="32 Conector recto de flecha"/>
          <p:cNvCxnSpPr>
            <a:cxnSpLocks noChangeShapeType="1"/>
          </p:cNvCxnSpPr>
          <p:nvPr/>
        </p:nvCxnSpPr>
        <p:spPr bwMode="auto">
          <a:xfrm>
            <a:off x="4214813" y="1714500"/>
            <a:ext cx="357187" cy="1588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92775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4B7475"/>
              </a:gs>
              <a:gs pos="50000">
                <a:srgbClr val="A2FAFC"/>
              </a:gs>
              <a:gs pos="100000">
                <a:srgbClr val="4B7475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hangingPunct="1"/>
            <a:r>
              <a:rPr lang="es-ES" altLang="es-AR" sz="3200" b="1" smtClean="0"/>
              <a:t>QUE OCURRE EN CONDICIONES ANAERÓBICAS??</a:t>
            </a:r>
          </a:p>
        </p:txBody>
      </p:sp>
      <p:sp>
        <p:nvSpPr>
          <p:cNvPr id="7171" name="Text Box 4" descr="20%"/>
          <p:cNvSpPr txBox="1">
            <a:spLocks noChangeArrowheads="1"/>
          </p:cNvSpPr>
          <p:nvPr/>
        </p:nvSpPr>
        <p:spPr bwMode="auto">
          <a:xfrm>
            <a:off x="611188" y="2276475"/>
            <a:ext cx="7920037" cy="1014413"/>
          </a:xfrm>
          <a:prstGeom prst="rect">
            <a:avLst/>
          </a:prstGeom>
          <a:pattFill prst="pct20">
            <a:fgClr>
              <a:srgbClr val="A2FAF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SzTx/>
              <a:buFontTx/>
              <a:buNone/>
            </a:pPr>
            <a:r>
              <a:rPr lang="es-ES" altLang="es-AR" sz="2400" b="1">
                <a:solidFill>
                  <a:srgbClr val="FF0000"/>
                </a:solidFill>
                <a:latin typeface="Times New Roman" pitchFamily="18" charset="0"/>
              </a:rPr>
              <a:t>LA CELULA DEBE REOXIDAR EL NADH PARA </a:t>
            </a:r>
          </a:p>
          <a:p>
            <a:pPr>
              <a:spcBef>
                <a:spcPct val="50000"/>
              </a:spcBef>
              <a:buSzTx/>
              <a:buFontTx/>
              <a:buNone/>
            </a:pPr>
            <a:r>
              <a:rPr lang="es-ES" altLang="es-AR" sz="2400" b="1">
                <a:solidFill>
                  <a:srgbClr val="FF0000"/>
                </a:solidFill>
                <a:latin typeface="Times New Roman" pitchFamily="18" charset="0"/>
              </a:rPr>
              <a:t>QUE LA VIA GLICOLITICA PUEDA FUNCIONAR  !!!</a:t>
            </a:r>
          </a:p>
        </p:txBody>
      </p:sp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971550" y="4076700"/>
            <a:ext cx="7345363" cy="169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45000"/>
              </a:lnSpc>
              <a:spcBef>
                <a:spcPct val="100000"/>
              </a:spcBef>
              <a:buSzTx/>
              <a:buFontTx/>
              <a:buNone/>
            </a:pPr>
            <a:r>
              <a:rPr lang="es-ES" altLang="es-AR" sz="2400" b="1" dirty="0">
                <a:latin typeface="Times New Roman" pitchFamily="18" charset="0"/>
              </a:rPr>
              <a:t>SEGÚN LA CELULA O MICROORGANISMO DE QUE SE TRATE EXISTEN DIFERENTES VIAS DE FERMENTACION.</a:t>
            </a:r>
          </a:p>
        </p:txBody>
      </p:sp>
    </p:spTree>
    <p:extLst>
      <p:ext uri="{BB962C8B-B14F-4D97-AF65-F5344CB8AC3E}">
        <p14:creationId xmlns:p14="http://schemas.microsoft.com/office/powerpoint/2010/main" val="128198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7"/>
          <p:cNvGrpSpPr>
            <a:grpSpLocks/>
          </p:cNvGrpSpPr>
          <p:nvPr/>
        </p:nvGrpSpPr>
        <p:grpSpPr bwMode="auto">
          <a:xfrm>
            <a:off x="179388" y="981075"/>
            <a:ext cx="8926512" cy="2174875"/>
            <a:chOff x="113" y="618"/>
            <a:chExt cx="5623" cy="1370"/>
          </a:xfrm>
        </p:grpSpPr>
        <p:pic>
          <p:nvPicPr>
            <p:cNvPr id="8201" name="Picture 4" descr="sp4621"/>
            <p:cNvPicPr>
              <a:picLocks noChangeAspect="1" noChangeArrowheads="1"/>
            </p:cNvPicPr>
            <p:nvPr/>
          </p:nvPicPr>
          <p:blipFill>
            <a:blip r:embed="rId2">
              <a:lum bright="-26000" contrast="2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8227"/>
            <a:stretch>
              <a:fillRect/>
            </a:stretch>
          </p:blipFill>
          <p:spPr bwMode="auto">
            <a:xfrm>
              <a:off x="113" y="618"/>
              <a:ext cx="5623" cy="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Rectangle 5"/>
            <p:cNvSpPr>
              <a:spLocks noChangeArrowheads="1"/>
            </p:cNvSpPr>
            <p:nvPr/>
          </p:nvSpPr>
          <p:spPr bwMode="auto">
            <a:xfrm>
              <a:off x="113" y="1661"/>
              <a:ext cx="1075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  <a:buSzTx/>
                <a:buFontTx/>
                <a:buNone/>
              </a:pPr>
              <a:r>
                <a:rPr lang="en-US" altLang="es-AR" sz="2800" b="1" dirty="0" err="1">
                  <a:solidFill>
                    <a:schemeClr val="accent2"/>
                  </a:solidFill>
                  <a:latin typeface="Times New Roman" pitchFamily="18" charset="0"/>
                </a:rPr>
                <a:t>Piruvato</a:t>
              </a:r>
              <a:r>
                <a:rPr lang="en-US" altLang="es-AR" sz="2800" b="1" dirty="0">
                  <a:solidFill>
                    <a:schemeClr val="accent2"/>
                  </a:solidFill>
                  <a:latin typeface="Times New Roman" pitchFamily="18" charset="0"/>
                </a:rPr>
                <a:t> </a:t>
              </a:r>
              <a:endParaRPr lang="es-ES" altLang="es-AR" sz="2800" b="1" dirty="0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  <p:sp>
          <p:nvSpPr>
            <p:cNvPr id="8203" name="Rectangle 6"/>
            <p:cNvSpPr>
              <a:spLocks noChangeArrowheads="1"/>
            </p:cNvSpPr>
            <p:nvPr/>
          </p:nvSpPr>
          <p:spPr bwMode="auto">
            <a:xfrm>
              <a:off x="2245" y="1570"/>
              <a:ext cx="154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  <a:buSzTx/>
                <a:buFontTx/>
                <a:buNone/>
              </a:pPr>
              <a:r>
                <a:rPr lang="en-US" altLang="es-AR" sz="2800" b="1">
                  <a:solidFill>
                    <a:schemeClr val="accent2"/>
                  </a:solidFill>
                  <a:latin typeface="Times New Roman" pitchFamily="18" charset="0"/>
                </a:rPr>
                <a:t>Acetaldehído </a:t>
              </a:r>
              <a:endParaRPr lang="es-ES" altLang="es-AR" sz="2800" b="1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  <p:sp>
          <p:nvSpPr>
            <p:cNvPr id="8204" name="Rectangle 7"/>
            <p:cNvSpPr>
              <a:spLocks noChangeArrowheads="1"/>
            </p:cNvSpPr>
            <p:nvPr/>
          </p:nvSpPr>
          <p:spPr bwMode="auto">
            <a:xfrm>
              <a:off x="4726" y="1508"/>
              <a:ext cx="86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  <a:buSzTx/>
                <a:buFontTx/>
                <a:buNone/>
              </a:pPr>
              <a:r>
                <a:rPr lang="en-US" altLang="es-AR" sz="2800" b="1">
                  <a:solidFill>
                    <a:schemeClr val="accent2"/>
                  </a:solidFill>
                  <a:latin typeface="Times New Roman" pitchFamily="18" charset="0"/>
                </a:rPr>
                <a:t>Etanol </a:t>
              </a:r>
              <a:endParaRPr lang="es-ES" altLang="es-AR" sz="2800" b="1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  <p:sp>
          <p:nvSpPr>
            <p:cNvPr id="8205" name="Rectangle 8"/>
            <p:cNvSpPr>
              <a:spLocks noChangeArrowheads="1"/>
            </p:cNvSpPr>
            <p:nvPr/>
          </p:nvSpPr>
          <p:spPr bwMode="auto">
            <a:xfrm>
              <a:off x="3288" y="1207"/>
              <a:ext cx="1361" cy="35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lnSpc>
                  <a:spcPts val="1200"/>
                </a:lnSpc>
                <a:spcBef>
                  <a:spcPct val="50000"/>
                </a:spcBef>
                <a:buSzTx/>
                <a:buFontTx/>
                <a:buNone/>
              </a:pPr>
              <a:r>
                <a:rPr lang="en-US" altLang="es-AR" sz="2000" b="1" i="1">
                  <a:solidFill>
                    <a:srgbClr val="FF0000"/>
                  </a:solidFill>
                  <a:latin typeface="Times New Roman" pitchFamily="18" charset="0"/>
                </a:rPr>
                <a:t>Alcohol</a:t>
              </a:r>
            </a:p>
            <a:p>
              <a:pPr algn="ctr">
                <a:lnSpc>
                  <a:spcPts val="1200"/>
                </a:lnSpc>
                <a:spcBef>
                  <a:spcPct val="50000"/>
                </a:spcBef>
                <a:buSzTx/>
                <a:buFontTx/>
                <a:buNone/>
              </a:pPr>
              <a:r>
                <a:rPr lang="en-US" altLang="es-AR" sz="2000" b="1" i="1">
                  <a:solidFill>
                    <a:srgbClr val="FF0000"/>
                  </a:solidFill>
                  <a:latin typeface="Times New Roman" pitchFamily="18" charset="0"/>
                </a:rPr>
                <a:t>deshidrogenasa</a:t>
              </a:r>
              <a:r>
                <a:rPr lang="en-US" altLang="es-AR" sz="2000" b="1">
                  <a:solidFill>
                    <a:srgbClr val="FF0000"/>
                  </a:solidFill>
                  <a:latin typeface="Times New Roman" pitchFamily="18" charset="0"/>
                </a:rPr>
                <a:t> </a:t>
              </a:r>
              <a:endParaRPr lang="es-ES" altLang="es-AR" sz="2000" b="1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8206" name="Rectangle 9"/>
            <p:cNvSpPr>
              <a:spLocks noChangeArrowheads="1"/>
            </p:cNvSpPr>
            <p:nvPr/>
          </p:nvSpPr>
          <p:spPr bwMode="auto">
            <a:xfrm>
              <a:off x="1156" y="1253"/>
              <a:ext cx="1278" cy="3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lnSpc>
                  <a:spcPts val="1400"/>
                </a:lnSpc>
                <a:spcBef>
                  <a:spcPct val="50000"/>
                </a:spcBef>
                <a:buSzTx/>
                <a:buFontTx/>
                <a:buNone/>
              </a:pPr>
              <a:r>
                <a:rPr lang="en-US" altLang="es-AR" sz="2000" b="1" i="1">
                  <a:solidFill>
                    <a:srgbClr val="FF0000"/>
                  </a:solidFill>
                  <a:latin typeface="Times New Roman" pitchFamily="18" charset="0"/>
                </a:rPr>
                <a:t>Piruvato </a:t>
              </a:r>
            </a:p>
            <a:p>
              <a:pPr algn="ctr">
                <a:lnSpc>
                  <a:spcPts val="1400"/>
                </a:lnSpc>
                <a:spcBef>
                  <a:spcPct val="50000"/>
                </a:spcBef>
                <a:buSzTx/>
                <a:buFontTx/>
                <a:buNone/>
              </a:pPr>
              <a:r>
                <a:rPr lang="en-US" altLang="es-AR" sz="2000" b="1" i="1">
                  <a:solidFill>
                    <a:srgbClr val="FF0000"/>
                  </a:solidFill>
                  <a:latin typeface="Times New Roman" pitchFamily="18" charset="0"/>
                </a:rPr>
                <a:t>descarboxilasa</a:t>
              </a:r>
              <a:endParaRPr lang="es-ES" altLang="es-AR" sz="2000" b="1" i="1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8195" name="Text Box 15"/>
          <p:cNvSpPr txBox="1">
            <a:spLocks noChangeArrowheads="1"/>
          </p:cNvSpPr>
          <p:nvPr/>
        </p:nvSpPr>
        <p:spPr bwMode="auto">
          <a:xfrm>
            <a:off x="142875" y="31750"/>
            <a:ext cx="8893175" cy="588963"/>
          </a:xfrm>
          <a:prstGeom prst="rect">
            <a:avLst/>
          </a:prstGeom>
          <a:gradFill rotWithShape="1">
            <a:gsLst>
              <a:gs pos="0">
                <a:srgbClr val="536A6D"/>
              </a:gs>
              <a:gs pos="50000">
                <a:srgbClr val="B3E6EB"/>
              </a:gs>
              <a:gs pos="100000">
                <a:srgbClr val="536A6D"/>
              </a:gs>
            </a:gsLst>
            <a:lin ang="5400000" scaled="1"/>
          </a:gradFill>
          <a:ln w="9525">
            <a:solidFill>
              <a:srgbClr val="A4F4FA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SzTx/>
              <a:buFontTx/>
              <a:buNone/>
            </a:pPr>
            <a:r>
              <a:rPr lang="es-ES" altLang="es-AR" b="1" dirty="0">
                <a:latin typeface="Times New Roman" pitchFamily="18" charset="0"/>
              </a:rPr>
              <a:t>FERMENTACION </a:t>
            </a:r>
            <a:r>
              <a:rPr lang="es-ES" altLang="es-AR" b="1" dirty="0" smtClean="0">
                <a:latin typeface="Times New Roman" pitchFamily="18" charset="0"/>
              </a:rPr>
              <a:t>ALCOHOLICA- </a:t>
            </a:r>
            <a:r>
              <a:rPr lang="es-ES" altLang="es-AR" sz="2400" b="1" dirty="0" smtClean="0">
                <a:latin typeface="Times New Roman" pitchFamily="18" charset="0"/>
              </a:rPr>
              <a:t>levaduras</a:t>
            </a:r>
            <a:endParaRPr lang="es-ES" altLang="es-AR" sz="2400" b="1" dirty="0">
              <a:latin typeface="Times New Roman" pitchFamily="18" charset="0"/>
            </a:endParaRPr>
          </a:p>
        </p:txBody>
      </p:sp>
      <p:sp>
        <p:nvSpPr>
          <p:cNvPr id="8196" name="Rectangle 26"/>
          <p:cNvSpPr>
            <a:spLocks noChangeArrowheads="1"/>
          </p:cNvSpPr>
          <p:nvPr/>
        </p:nvSpPr>
        <p:spPr bwMode="auto">
          <a:xfrm>
            <a:off x="2268538" y="1844675"/>
            <a:ext cx="1079500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endParaRPr lang="es-PE" altLang="es-AR" sz="2400">
              <a:latin typeface="Times New Roman" pitchFamily="18" charset="0"/>
            </a:endParaRPr>
          </a:p>
        </p:txBody>
      </p:sp>
      <p:grpSp>
        <p:nvGrpSpPr>
          <p:cNvPr id="8197" name="Group 28"/>
          <p:cNvGrpSpPr>
            <a:grpSpLocks/>
          </p:cNvGrpSpPr>
          <p:nvPr/>
        </p:nvGrpSpPr>
        <p:grpSpPr bwMode="auto">
          <a:xfrm>
            <a:off x="207963" y="3135313"/>
            <a:ext cx="8497887" cy="3484562"/>
            <a:chOff x="192" y="1775"/>
            <a:chExt cx="5353" cy="2195"/>
          </a:xfrm>
        </p:grpSpPr>
        <p:sp>
          <p:nvSpPr>
            <p:cNvPr id="8199" name="Text Box 14"/>
            <p:cNvSpPr txBox="1">
              <a:spLocks noChangeArrowheads="1"/>
            </p:cNvSpPr>
            <p:nvPr/>
          </p:nvSpPr>
          <p:spPr bwMode="auto">
            <a:xfrm>
              <a:off x="192" y="1775"/>
              <a:ext cx="5353" cy="368"/>
            </a:xfrm>
            <a:prstGeom prst="rect">
              <a:avLst/>
            </a:prstGeom>
            <a:gradFill rotWithShape="1">
              <a:gsLst>
                <a:gs pos="0">
                  <a:srgbClr val="536A6D"/>
                </a:gs>
                <a:gs pos="50000">
                  <a:srgbClr val="B3E6EB"/>
                </a:gs>
                <a:gs pos="100000">
                  <a:srgbClr val="536A6D"/>
                </a:gs>
              </a:gsLst>
              <a:lin ang="5400000" scaled="1"/>
            </a:gradFill>
            <a:ln w="9525">
              <a:solidFill>
                <a:srgbClr val="A4F4FA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  <a:buSzTx/>
                <a:buFontTx/>
                <a:buNone/>
              </a:pPr>
              <a:r>
                <a:rPr lang="es-ES" altLang="es-AR" b="1" dirty="0">
                  <a:latin typeface="Times New Roman" pitchFamily="18" charset="0"/>
                </a:rPr>
                <a:t>FERMENTACION </a:t>
              </a:r>
              <a:r>
                <a:rPr lang="es-ES" altLang="es-AR" b="1" dirty="0" smtClean="0">
                  <a:latin typeface="Times New Roman" pitchFamily="18" charset="0"/>
                </a:rPr>
                <a:t>LACTICA- </a:t>
              </a:r>
              <a:r>
                <a:rPr lang="es-ES" altLang="es-AR" sz="2400" b="1" dirty="0" smtClean="0">
                  <a:latin typeface="Times New Roman" pitchFamily="18" charset="0"/>
                </a:rPr>
                <a:t>músculo, eritrocito</a:t>
              </a:r>
              <a:endParaRPr lang="es-ES" altLang="es-AR" sz="2400" b="1" dirty="0">
                <a:latin typeface="Times New Roman" pitchFamily="18" charset="0"/>
              </a:endParaRPr>
            </a:p>
          </p:txBody>
        </p:sp>
        <p:sp>
          <p:nvSpPr>
            <p:cNvPr id="8200" name="Rectangle 19"/>
            <p:cNvSpPr>
              <a:spLocks noChangeArrowheads="1"/>
            </p:cNvSpPr>
            <p:nvPr/>
          </p:nvSpPr>
          <p:spPr bwMode="auto">
            <a:xfrm>
              <a:off x="657" y="3640"/>
              <a:ext cx="11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100000"/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SzPct val="10000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SzPct val="100000"/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SzPct val="10000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  <a:buSzTx/>
                <a:buFontTx/>
                <a:buNone/>
              </a:pPr>
              <a:endParaRPr lang="es-ES" altLang="es-AR" sz="2800" b="1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</p:grpSp>
      <p:pic>
        <p:nvPicPr>
          <p:cNvPr id="8198" name="Picture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150" y="3983038"/>
            <a:ext cx="7034213" cy="2636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876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95288" y="53975"/>
            <a:ext cx="8229600" cy="1143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b="1">
                <a:solidFill>
                  <a:schemeClr val="tx2"/>
                </a:solidFill>
              </a:rPr>
              <a:t>GLUCONEOGENESIS</a:t>
            </a:r>
          </a:p>
        </p:txBody>
      </p:sp>
      <p:sp>
        <p:nvSpPr>
          <p:cNvPr id="33795" name="Rectangle 3" descr="25%"/>
          <p:cNvSpPr>
            <a:spLocks noChangeArrowheads="1"/>
          </p:cNvSpPr>
          <p:nvPr/>
        </p:nvSpPr>
        <p:spPr bwMode="auto">
          <a:xfrm>
            <a:off x="250825" y="1268413"/>
            <a:ext cx="8675688" cy="5516562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45000"/>
              </a:lnSpc>
            </a:pPr>
            <a:r>
              <a:rPr lang="es-ES" altLang="es-AR" sz="1800" dirty="0"/>
              <a:t>TIENE LUGAR PRINCIPALMENTE EN </a:t>
            </a:r>
            <a:r>
              <a:rPr lang="es-ES" altLang="es-AR" sz="1800" b="1" dirty="0"/>
              <a:t>HIGADO</a:t>
            </a:r>
          </a:p>
          <a:p>
            <a:pPr eaLnBrk="1" hangingPunct="1">
              <a:lnSpc>
                <a:spcPct val="145000"/>
              </a:lnSpc>
            </a:pPr>
            <a:r>
              <a:rPr lang="es-ES" altLang="es-AR" sz="1800" dirty="0"/>
              <a:t>SE SINTETIZA </a:t>
            </a:r>
            <a:r>
              <a:rPr lang="es-ES" altLang="es-AR" sz="1800" b="1" dirty="0" smtClean="0"/>
              <a:t>GLUCOSA </a:t>
            </a:r>
            <a:r>
              <a:rPr lang="es-ES" altLang="es-AR" sz="1800" dirty="0" smtClean="0"/>
              <a:t> </a:t>
            </a:r>
            <a:r>
              <a:rPr lang="es-ES" altLang="es-AR" sz="1800" dirty="0"/>
              <a:t>A PARTIR DE PRECURSORES QUE NO SON HIDRATOS DE CARBONO.</a:t>
            </a:r>
          </a:p>
          <a:p>
            <a:pPr eaLnBrk="1" hangingPunct="1">
              <a:lnSpc>
                <a:spcPct val="145000"/>
              </a:lnSpc>
            </a:pPr>
            <a:r>
              <a:rPr lang="es-ES" altLang="es-AR" sz="1800" b="1" dirty="0"/>
              <a:t>PRECURSORES</a:t>
            </a:r>
            <a:r>
              <a:rPr lang="es-ES" altLang="es-AR" sz="1800" dirty="0"/>
              <a:t>:</a:t>
            </a:r>
          </a:p>
          <a:p>
            <a:pPr lvl="2" eaLnBrk="1" hangingPunct="1"/>
            <a:r>
              <a:rPr lang="es-ES" altLang="es-AR" sz="1800" dirty="0"/>
              <a:t>GLICEROL</a:t>
            </a:r>
          </a:p>
          <a:p>
            <a:pPr lvl="2" eaLnBrk="1" hangingPunct="1"/>
            <a:r>
              <a:rPr lang="es-ES" altLang="es-AR" sz="1800" dirty="0"/>
              <a:t> </a:t>
            </a:r>
            <a:r>
              <a:rPr lang="es-ES" altLang="es-AR" sz="1800" dirty="0">
                <a:latin typeface="Symbol" pitchFamily="18" charset="2"/>
              </a:rPr>
              <a:t>a</a:t>
            </a:r>
            <a:r>
              <a:rPr lang="es-ES" altLang="es-AR" sz="1800" dirty="0"/>
              <a:t> -CETOACIDOS</a:t>
            </a:r>
          </a:p>
          <a:p>
            <a:pPr lvl="2" eaLnBrk="1" hangingPunct="1"/>
            <a:r>
              <a:rPr lang="es-ES" altLang="es-AR" sz="1800" dirty="0"/>
              <a:t>LACTATO </a:t>
            </a:r>
          </a:p>
          <a:p>
            <a:pPr lvl="2" eaLnBrk="1" hangingPunct="1"/>
            <a:r>
              <a:rPr lang="es-ES" altLang="es-AR" sz="1800" dirty="0"/>
              <a:t>PIRUVATO</a:t>
            </a:r>
          </a:p>
          <a:p>
            <a:pPr lvl="2" eaLnBrk="1" hangingPunct="1">
              <a:buFontTx/>
              <a:buNone/>
            </a:pPr>
            <a:endParaRPr lang="es-ES" altLang="es-AR" sz="1800" dirty="0"/>
          </a:p>
          <a:p>
            <a:pPr eaLnBrk="1" hangingPunct="1"/>
            <a:r>
              <a:rPr lang="es-ES" altLang="es-AR" sz="1800" b="1" dirty="0"/>
              <a:t>ES UN PROCESO QUE CONSUME ENERGIA</a:t>
            </a:r>
          </a:p>
          <a:p>
            <a:pPr lvl="1" eaLnBrk="1" hangingPunct="1"/>
            <a:endParaRPr lang="es-ES" altLang="es-AR" sz="1800" dirty="0"/>
          </a:p>
        </p:txBody>
      </p:sp>
    </p:spTree>
    <p:extLst>
      <p:ext uri="{BB962C8B-B14F-4D97-AF65-F5344CB8AC3E}">
        <p14:creationId xmlns:p14="http://schemas.microsoft.com/office/powerpoint/2010/main" val="265003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468313" y="260350"/>
            <a:ext cx="8229600" cy="1143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AR">
              <a:solidFill>
                <a:schemeClr val="tx2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>
                <a:solidFill>
                  <a:schemeClr val="tx2"/>
                </a:solidFill>
              </a:rPr>
              <a:t>REACCIONES DE LA VIA GLUCONEOGENICA</a:t>
            </a:r>
            <a:br>
              <a:rPr lang="es-ES" altLang="es-AR">
                <a:solidFill>
                  <a:schemeClr val="tx2"/>
                </a:solidFill>
              </a:rPr>
            </a:br>
            <a:endParaRPr lang="es-ES" altLang="es-AR">
              <a:solidFill>
                <a:schemeClr val="tx2"/>
              </a:solidFill>
            </a:endParaRPr>
          </a:p>
        </p:txBody>
      </p:sp>
      <p:sp>
        <p:nvSpPr>
          <p:cNvPr id="34819" name="Rectangle 3" descr="25%"/>
          <p:cNvSpPr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es-AR" sz="1800" b="1">
                <a:solidFill>
                  <a:schemeClr val="accent2"/>
                </a:solidFill>
              </a:rPr>
              <a:t>TIENE TRES REACCIONES DIFERENTES A LA VIA GLICOLITICA</a:t>
            </a:r>
          </a:p>
          <a:p>
            <a:pPr eaLnBrk="1" hangingPunct="1"/>
            <a:endParaRPr lang="es-ES" altLang="es-AR" sz="1800" b="1">
              <a:solidFill>
                <a:schemeClr val="accent2"/>
              </a:solidFill>
            </a:endParaRPr>
          </a:p>
          <a:p>
            <a:pPr eaLnBrk="1" hangingPunct="1"/>
            <a:r>
              <a:rPr lang="es-ES" altLang="es-AR" sz="1800" b="1">
                <a:solidFill>
                  <a:schemeClr val="accent2"/>
                </a:solidFill>
              </a:rPr>
              <a:t>LAS TRES REACCIONES IRREVERSIBLES SON REVERTIDAS POR TRES ENZIMAS DIFERENTES:</a:t>
            </a:r>
          </a:p>
          <a:p>
            <a:pPr eaLnBrk="1" hangingPunct="1">
              <a:buFontTx/>
              <a:buNone/>
            </a:pPr>
            <a:endParaRPr lang="es-ES" altLang="es-AR" sz="1800" b="1">
              <a:solidFill>
                <a:schemeClr val="accent2"/>
              </a:solidFill>
            </a:endParaRPr>
          </a:p>
          <a:p>
            <a:pPr eaLnBrk="1" hangingPunct="1">
              <a:lnSpc>
                <a:spcPct val="140000"/>
              </a:lnSpc>
            </a:pPr>
            <a:r>
              <a:rPr lang="es-ES" altLang="es-AR" sz="1800" b="1" i="1">
                <a:solidFill>
                  <a:srgbClr val="FF0000"/>
                </a:solidFill>
              </a:rPr>
              <a:t>PIRUVATO CARBOXILASA</a:t>
            </a:r>
          </a:p>
          <a:p>
            <a:pPr eaLnBrk="1" hangingPunct="1">
              <a:lnSpc>
                <a:spcPct val="140000"/>
              </a:lnSpc>
            </a:pPr>
            <a:r>
              <a:rPr lang="es-ES" altLang="es-AR" sz="1800" b="1" i="1">
                <a:solidFill>
                  <a:srgbClr val="FF0000"/>
                </a:solidFill>
              </a:rPr>
              <a:t>FOSFOENOLPIRUVATO CARBOXIQUINASA</a:t>
            </a:r>
          </a:p>
          <a:p>
            <a:pPr eaLnBrk="1" hangingPunct="1">
              <a:lnSpc>
                <a:spcPct val="140000"/>
              </a:lnSpc>
            </a:pPr>
            <a:r>
              <a:rPr lang="es-ES" altLang="es-AR" sz="1800" b="1" i="1">
                <a:solidFill>
                  <a:srgbClr val="FF0000"/>
                </a:solidFill>
              </a:rPr>
              <a:t>FRUCTOSA-1,6-BISFOSFATASA</a:t>
            </a:r>
          </a:p>
          <a:p>
            <a:pPr eaLnBrk="1" hangingPunct="1"/>
            <a:endParaRPr lang="es-ES" altLang="es-AR" sz="1800" b="1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endParaRPr lang="es-ES" altLang="es-AR" sz="1800" b="1">
              <a:solidFill>
                <a:schemeClr val="accent2"/>
              </a:solidFill>
            </a:endParaRP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333375"/>
            <a:ext cx="7772400" cy="1143000"/>
          </a:xfrm>
        </p:spPr>
        <p:txBody>
          <a:bodyPr/>
          <a:lstStyle/>
          <a:p>
            <a:r>
              <a:rPr lang="es-ES" altLang="es-AR" sz="3200" smtClean="0"/>
              <a:t>  </a:t>
            </a:r>
            <a:br>
              <a:rPr lang="es-ES" altLang="es-AR" sz="3200" smtClean="0"/>
            </a:br>
            <a:endParaRPr lang="es-ES" altLang="es-AR" sz="3200" smtClean="0"/>
          </a:p>
        </p:txBody>
      </p:sp>
    </p:spTree>
    <p:extLst>
      <p:ext uri="{BB962C8B-B14F-4D97-AF65-F5344CB8AC3E}">
        <p14:creationId xmlns:p14="http://schemas.microsoft.com/office/powerpoint/2010/main" val="363891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179388" y="1074738"/>
            <a:ext cx="4727575" cy="519112"/>
          </a:xfrm>
          <a:prstGeom prst="rect">
            <a:avLst/>
          </a:prstGeom>
          <a:solidFill>
            <a:srgbClr val="F5E1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2800" b="1" i="1">
                <a:solidFill>
                  <a:srgbClr val="F74027"/>
                </a:solidFill>
                <a:cs typeface="Arial" charset="0"/>
              </a:rPr>
              <a:t>PIRUVATO CARBOXILASA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250825" y="3738563"/>
            <a:ext cx="7610475" cy="519112"/>
          </a:xfrm>
          <a:prstGeom prst="rect">
            <a:avLst/>
          </a:prstGeom>
          <a:solidFill>
            <a:srgbClr val="F5E1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2800" b="1" i="1">
                <a:solidFill>
                  <a:srgbClr val="FF0000"/>
                </a:solidFill>
                <a:cs typeface="Arial" charset="0"/>
              </a:rPr>
              <a:t>FOSFOENOLPIRUVATO CARBOXIQUINASA</a:t>
            </a:r>
          </a:p>
        </p:txBody>
      </p:sp>
      <p:sp>
        <p:nvSpPr>
          <p:cNvPr id="35844" name="Text Box 4" descr="25%"/>
          <p:cNvSpPr txBox="1">
            <a:spLocks noChangeArrowheads="1"/>
          </p:cNvSpPr>
          <p:nvPr/>
        </p:nvSpPr>
        <p:spPr bwMode="auto">
          <a:xfrm>
            <a:off x="250825" y="1989138"/>
            <a:ext cx="7921625" cy="369887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 b="1">
                <a:cs typeface="Arial" charset="0"/>
              </a:rPr>
              <a:t>PIRUVATO + CO</a:t>
            </a:r>
            <a:r>
              <a:rPr lang="es-ES" altLang="es-AR" sz="1800" b="1" baseline="-25000">
                <a:cs typeface="Arial" charset="0"/>
              </a:rPr>
              <a:t>2</a:t>
            </a:r>
            <a:r>
              <a:rPr lang="es-ES" altLang="es-AR" sz="1800" b="1">
                <a:cs typeface="Arial" charset="0"/>
              </a:rPr>
              <a:t>  +  H</a:t>
            </a:r>
            <a:r>
              <a:rPr lang="es-ES" altLang="es-AR" sz="1800" b="1" baseline="-25000">
                <a:cs typeface="Arial" charset="0"/>
              </a:rPr>
              <a:t>2</a:t>
            </a:r>
            <a:r>
              <a:rPr lang="es-ES" altLang="es-AR" sz="1800" b="1">
                <a:cs typeface="Arial" charset="0"/>
              </a:rPr>
              <a:t>O		                     OXALACETATO + H</a:t>
            </a:r>
            <a:r>
              <a:rPr lang="es-ES" altLang="es-AR" sz="1800" b="1" baseline="30000">
                <a:cs typeface="Arial" charset="0"/>
              </a:rPr>
              <a:t>+</a:t>
            </a:r>
          </a:p>
        </p:txBody>
      </p:sp>
      <p:sp>
        <p:nvSpPr>
          <p:cNvPr id="35845" name="Line 5"/>
          <p:cNvSpPr>
            <a:spLocks noChangeShapeType="1"/>
          </p:cNvSpPr>
          <p:nvPr/>
        </p:nvSpPr>
        <p:spPr bwMode="auto">
          <a:xfrm>
            <a:off x="4067175" y="2205038"/>
            <a:ext cx="7921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35846" name="Oval 7"/>
          <p:cNvSpPr>
            <a:spLocks noChangeArrowheads="1"/>
          </p:cNvSpPr>
          <p:nvPr/>
        </p:nvSpPr>
        <p:spPr bwMode="auto">
          <a:xfrm>
            <a:off x="5076825" y="2779713"/>
            <a:ext cx="1439863" cy="504825"/>
          </a:xfrm>
          <a:prstGeom prst="ellipse">
            <a:avLst/>
          </a:prstGeom>
          <a:solidFill>
            <a:srgbClr val="ECB2C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cs typeface="Arial" charset="0"/>
              </a:rPr>
              <a:t>ADP+ Pi</a:t>
            </a:r>
          </a:p>
        </p:txBody>
      </p:sp>
      <p:sp>
        <p:nvSpPr>
          <p:cNvPr id="35847" name="AutoShape 8"/>
          <p:cNvSpPr>
            <a:spLocks noChangeArrowheads="1"/>
          </p:cNvSpPr>
          <p:nvPr/>
        </p:nvSpPr>
        <p:spPr bwMode="auto">
          <a:xfrm>
            <a:off x="4140200" y="2493963"/>
            <a:ext cx="1223963" cy="360362"/>
          </a:xfrm>
          <a:prstGeom prst="curvedDownArrow">
            <a:avLst>
              <a:gd name="adj1" fmla="val 67930"/>
              <a:gd name="adj2" fmla="val 135859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35848" name="Text Box 9" descr="20%"/>
          <p:cNvSpPr txBox="1">
            <a:spLocks noChangeArrowheads="1"/>
          </p:cNvSpPr>
          <p:nvPr/>
        </p:nvSpPr>
        <p:spPr bwMode="auto">
          <a:xfrm rot="-924646">
            <a:off x="4364038" y="1482725"/>
            <a:ext cx="1295400" cy="466725"/>
          </a:xfrm>
          <a:prstGeom prst="rect">
            <a:avLst/>
          </a:prstGeom>
          <a:pattFill prst="pct20">
            <a:fgClr>
              <a:srgbClr val="A2FAF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 b="1">
                <a:cs typeface="Arial" charset="0"/>
              </a:rPr>
              <a:t>biotina</a:t>
            </a:r>
          </a:p>
        </p:txBody>
      </p:sp>
      <p:sp>
        <p:nvSpPr>
          <p:cNvPr id="35849" name="Text Box 10" descr="25%"/>
          <p:cNvSpPr txBox="1">
            <a:spLocks noChangeArrowheads="1"/>
          </p:cNvSpPr>
          <p:nvPr/>
        </p:nvSpPr>
        <p:spPr bwMode="auto">
          <a:xfrm>
            <a:off x="73025" y="4797425"/>
            <a:ext cx="8315325" cy="863600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 b="1">
                <a:cs typeface="Arial" charset="0"/>
              </a:rPr>
              <a:t>OXALACETATO 	                             FOSFOENOLPIRUVATO + CO</a:t>
            </a:r>
            <a:r>
              <a:rPr lang="es-ES" altLang="es-AR" sz="1800" b="1" baseline="-25000">
                <a:cs typeface="Arial" charset="0"/>
              </a:rPr>
              <a:t>2</a:t>
            </a:r>
            <a:r>
              <a:rPr lang="es-ES" altLang="es-AR" sz="1800" b="1">
                <a:cs typeface="Arial" charset="0"/>
              </a:rPr>
              <a:t> 	</a:t>
            </a:r>
            <a:endParaRPr lang="es-ES" altLang="es-AR" sz="1800" b="1" baseline="30000">
              <a:cs typeface="Arial" charset="0"/>
            </a:endParaRPr>
          </a:p>
        </p:txBody>
      </p:sp>
      <p:sp>
        <p:nvSpPr>
          <p:cNvPr id="35850" name="Oval 13"/>
          <p:cNvSpPr>
            <a:spLocks noChangeArrowheads="1"/>
          </p:cNvSpPr>
          <p:nvPr/>
        </p:nvSpPr>
        <p:spPr bwMode="auto">
          <a:xfrm>
            <a:off x="3276600" y="2706688"/>
            <a:ext cx="1439863" cy="5048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cs typeface="Arial" charset="0"/>
              </a:rPr>
              <a:t>ATP</a:t>
            </a:r>
          </a:p>
        </p:txBody>
      </p:sp>
      <p:sp>
        <p:nvSpPr>
          <p:cNvPr id="35851" name="Text Box 15"/>
          <p:cNvSpPr txBox="1">
            <a:spLocks noChangeArrowheads="1"/>
          </p:cNvSpPr>
          <p:nvPr/>
        </p:nvSpPr>
        <p:spPr bwMode="auto">
          <a:xfrm>
            <a:off x="6227763" y="1122363"/>
            <a:ext cx="2665412" cy="83185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>
                <a:cs typeface="Arial" charset="0"/>
              </a:rPr>
              <a:t>ENZIMA MITOCONDRIAL</a:t>
            </a:r>
          </a:p>
        </p:txBody>
      </p:sp>
      <p:sp>
        <p:nvSpPr>
          <p:cNvPr id="35852" name="Text Box 16"/>
          <p:cNvSpPr txBox="1">
            <a:spLocks noChangeArrowheads="1"/>
          </p:cNvSpPr>
          <p:nvPr/>
        </p:nvSpPr>
        <p:spPr bwMode="auto">
          <a:xfrm>
            <a:off x="179388" y="2852738"/>
            <a:ext cx="2663825" cy="466725"/>
          </a:xfrm>
          <a:prstGeom prst="rect">
            <a:avLst/>
          </a:prstGeom>
          <a:solidFill>
            <a:srgbClr val="F5E1A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>
                <a:solidFill>
                  <a:srgbClr val="FF0000"/>
                </a:solidFill>
                <a:cs typeface="Arial" charset="0"/>
              </a:rPr>
              <a:t>(+) Acetil-CoA</a:t>
            </a:r>
          </a:p>
        </p:txBody>
      </p:sp>
      <p:sp>
        <p:nvSpPr>
          <p:cNvPr id="35853" name="Text Box 17"/>
          <p:cNvSpPr txBox="1">
            <a:spLocks noChangeArrowheads="1"/>
          </p:cNvSpPr>
          <p:nvPr/>
        </p:nvSpPr>
        <p:spPr bwMode="auto">
          <a:xfrm>
            <a:off x="4716463" y="5805488"/>
            <a:ext cx="4103687" cy="83185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1800">
                <a:cs typeface="Arial" charset="0"/>
              </a:rPr>
              <a:t>ISOENZIMAS CITOSOLICA Y MITOCONDRIAL</a:t>
            </a:r>
          </a:p>
        </p:txBody>
      </p:sp>
      <p:sp>
        <p:nvSpPr>
          <p:cNvPr id="35854" name="Rectangle 18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424863" cy="647700"/>
          </a:xfrm>
          <a:solidFill>
            <a:srgbClr val="FFCCCC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altLang="es-AR" sz="3200" b="1" smtClean="0">
                <a:solidFill>
                  <a:schemeClr val="tx1"/>
                </a:solidFill>
              </a:rPr>
              <a:t>BIOSINTESIS DE FOSFOENOLPIRUVATO</a:t>
            </a:r>
          </a:p>
        </p:txBody>
      </p:sp>
      <p:sp>
        <p:nvSpPr>
          <p:cNvPr id="35855" name="Oval 6"/>
          <p:cNvSpPr>
            <a:spLocks noChangeArrowheads="1"/>
          </p:cNvSpPr>
          <p:nvPr/>
        </p:nvSpPr>
        <p:spPr bwMode="auto">
          <a:xfrm>
            <a:off x="1116013" y="5553075"/>
            <a:ext cx="1484312" cy="5302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cs typeface="Arial" charset="0"/>
              </a:rPr>
              <a:t>GTP</a:t>
            </a:r>
          </a:p>
        </p:txBody>
      </p:sp>
      <p:sp>
        <p:nvSpPr>
          <p:cNvPr id="35856" name="AutoShape 12"/>
          <p:cNvSpPr>
            <a:spLocks noChangeArrowheads="1"/>
          </p:cNvSpPr>
          <p:nvPr/>
        </p:nvSpPr>
        <p:spPr bwMode="auto">
          <a:xfrm>
            <a:off x="2465388" y="5084763"/>
            <a:ext cx="1314450" cy="539750"/>
          </a:xfrm>
          <a:prstGeom prst="curvedDownArrow">
            <a:avLst>
              <a:gd name="adj1" fmla="val 48706"/>
              <a:gd name="adj2" fmla="val 97412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35857" name="Oval 14"/>
          <p:cNvSpPr>
            <a:spLocks noChangeArrowheads="1"/>
          </p:cNvSpPr>
          <p:nvPr/>
        </p:nvSpPr>
        <p:spPr bwMode="auto">
          <a:xfrm>
            <a:off x="3132138" y="5624513"/>
            <a:ext cx="1484312" cy="530225"/>
          </a:xfrm>
          <a:prstGeom prst="ellipse">
            <a:avLst/>
          </a:prstGeom>
          <a:solidFill>
            <a:srgbClr val="ECB2C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1800" b="1">
                <a:cs typeface="Arial" charset="0"/>
              </a:rPr>
              <a:t>GDP</a:t>
            </a:r>
          </a:p>
        </p:txBody>
      </p:sp>
      <p:sp>
        <p:nvSpPr>
          <p:cNvPr id="35858" name="Line 11"/>
          <p:cNvSpPr>
            <a:spLocks noChangeShapeType="1"/>
          </p:cNvSpPr>
          <p:nvPr/>
        </p:nvSpPr>
        <p:spPr bwMode="auto">
          <a:xfrm>
            <a:off x="2555875" y="5084763"/>
            <a:ext cx="7921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3869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 descr="25%"/>
          <p:cNvSpPr>
            <a:spLocks noChangeArrowheads="1"/>
          </p:cNvSpPr>
          <p:nvPr/>
        </p:nvSpPr>
        <p:spPr bwMode="auto">
          <a:xfrm>
            <a:off x="539750" y="2349500"/>
            <a:ext cx="8229600" cy="2663825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</a:pPr>
            <a:endParaRPr lang="es-ES" altLang="es-AR" sz="2800"/>
          </a:p>
          <a:p>
            <a:pPr eaLnBrk="1" hangingPunct="1">
              <a:buFontTx/>
              <a:buNone/>
            </a:pPr>
            <a:r>
              <a:rPr lang="es-ES" altLang="es-AR" sz="2800" b="1"/>
              <a:t>FRUCTOSA-1,6-BISFOSFATO + H</a:t>
            </a:r>
            <a:r>
              <a:rPr lang="es-ES" altLang="es-AR" sz="2800" b="1" baseline="-25000"/>
              <a:t>2</a:t>
            </a:r>
            <a:r>
              <a:rPr lang="es-ES" altLang="es-AR" sz="2800" b="1"/>
              <a:t>O </a:t>
            </a:r>
          </a:p>
          <a:p>
            <a:pPr eaLnBrk="1" hangingPunct="1">
              <a:buFontTx/>
              <a:buNone/>
            </a:pPr>
            <a:endParaRPr lang="es-ES" altLang="es-AR" sz="2800" b="1"/>
          </a:p>
          <a:p>
            <a:pPr eaLnBrk="1" hangingPunct="1">
              <a:buFontTx/>
              <a:buNone/>
            </a:pPr>
            <a:r>
              <a:rPr lang="es-ES" altLang="es-AR" sz="2800" b="1"/>
              <a:t>                </a:t>
            </a:r>
          </a:p>
          <a:p>
            <a:pPr eaLnBrk="1" hangingPunct="1">
              <a:buFontTx/>
              <a:buNone/>
            </a:pPr>
            <a:r>
              <a:rPr lang="es-ES" altLang="es-AR" sz="2800" b="1"/>
              <a:t>           FRUCTOSA-6-FOSFATO  + Pi</a:t>
            </a:r>
          </a:p>
          <a:p>
            <a:pPr eaLnBrk="1" hangingPunct="1"/>
            <a:endParaRPr lang="es-ES" altLang="es-AR" sz="2800" b="1"/>
          </a:p>
        </p:txBody>
      </p:sp>
      <p:sp>
        <p:nvSpPr>
          <p:cNvPr id="36867" name="AutoShape 3"/>
          <p:cNvSpPr>
            <a:spLocks noChangeArrowheads="1"/>
          </p:cNvSpPr>
          <p:nvPr/>
        </p:nvSpPr>
        <p:spPr bwMode="auto">
          <a:xfrm>
            <a:off x="3132138" y="3357563"/>
            <a:ext cx="288925" cy="1079500"/>
          </a:xfrm>
          <a:prstGeom prst="curvedRightArrow">
            <a:avLst>
              <a:gd name="adj1" fmla="val 74725"/>
              <a:gd name="adj2" fmla="val 149451"/>
              <a:gd name="adj3" fmla="val 33333"/>
            </a:avLst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772400" cy="863600"/>
          </a:xfrm>
          <a:solidFill>
            <a:srgbClr val="FFCCCC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r>
              <a:rPr lang="es-ES" altLang="es-AR" sz="3200" b="1" i="1" smtClean="0">
                <a:solidFill>
                  <a:schemeClr val="tx1"/>
                </a:solidFill>
              </a:rPr>
              <a:t/>
            </a:r>
            <a:br>
              <a:rPr lang="es-ES" altLang="es-AR" sz="3200" b="1" i="1" smtClean="0">
                <a:solidFill>
                  <a:schemeClr val="tx1"/>
                </a:solidFill>
              </a:rPr>
            </a:br>
            <a:r>
              <a:rPr lang="es-ES" altLang="es-AR" sz="3200" b="1" i="1" smtClean="0">
                <a:solidFill>
                  <a:schemeClr val="tx1"/>
                </a:solidFill>
              </a:rPr>
              <a:t>FRUCTOSA-1,6-BISFOSFATASA</a:t>
            </a:r>
            <a:br>
              <a:rPr lang="es-ES" altLang="es-AR" sz="3200" b="1" i="1" smtClean="0">
                <a:solidFill>
                  <a:schemeClr val="tx1"/>
                </a:solidFill>
              </a:rPr>
            </a:br>
            <a:endParaRPr lang="es-ES" altLang="es-AR" sz="3200" b="1" i="1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22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CCCC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r>
              <a:rPr lang="es-ES" altLang="es-AR" sz="4000" smtClean="0"/>
              <a:t>GASTO DE ENERGIA EN LA GLUCONEOGENESIS</a:t>
            </a:r>
          </a:p>
        </p:txBody>
      </p:sp>
      <p:sp>
        <p:nvSpPr>
          <p:cNvPr id="39939" name="Rectangle 3" descr="25%"/>
          <p:cNvSpPr>
            <a:spLocks noGrp="1" noChangeArrowheads="1"/>
          </p:cNvSpPr>
          <p:nvPr>
            <p:ph type="body" idx="1"/>
          </p:nvPr>
        </p:nvSpPr>
        <p:spPr>
          <a:pattFill prst="pct25">
            <a:fgClr>
              <a:srgbClr val="FFCCCC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s-ES" altLang="es-AR" sz="2800" smtClean="0"/>
              <a:t>(2) OXALACETATO   	</a:t>
            </a:r>
            <a:r>
              <a:rPr lang="es-ES" altLang="es-AR" sz="2800" b="1" smtClean="0">
                <a:solidFill>
                  <a:srgbClr val="FF3300"/>
                </a:solidFill>
              </a:rPr>
              <a:t>2 ATP</a:t>
            </a:r>
          </a:p>
          <a:p>
            <a:endParaRPr lang="es-ES" altLang="es-AR" sz="2800" smtClean="0"/>
          </a:p>
          <a:p>
            <a:r>
              <a:rPr lang="es-ES" altLang="es-AR" sz="2800" smtClean="0"/>
              <a:t>(2) FOSFOENOLPIRUVATO	</a:t>
            </a:r>
            <a:r>
              <a:rPr lang="es-ES" altLang="es-AR" sz="2800" b="1" smtClean="0">
                <a:solidFill>
                  <a:srgbClr val="FF3300"/>
                </a:solidFill>
              </a:rPr>
              <a:t>2 GTP</a:t>
            </a:r>
          </a:p>
          <a:p>
            <a:endParaRPr lang="es-ES" altLang="es-AR" sz="2800" b="1" smtClean="0">
              <a:solidFill>
                <a:srgbClr val="FF3300"/>
              </a:solidFill>
            </a:endParaRPr>
          </a:p>
          <a:p>
            <a:r>
              <a:rPr lang="es-ES" altLang="es-AR" sz="2800" smtClean="0"/>
              <a:t>(2)  1,3-BISFOSFOGLICERATO</a:t>
            </a:r>
            <a:r>
              <a:rPr lang="es-ES" altLang="es-AR" sz="2800" b="1" smtClean="0">
                <a:solidFill>
                  <a:srgbClr val="FF3300"/>
                </a:solidFill>
              </a:rPr>
              <a:t>   2 ATP</a:t>
            </a:r>
          </a:p>
          <a:p>
            <a:pPr>
              <a:buFontTx/>
              <a:buNone/>
            </a:pPr>
            <a:endParaRPr lang="es-ES" altLang="es-AR" sz="2800" smtClean="0"/>
          </a:p>
          <a:p>
            <a:pPr>
              <a:buFontTx/>
              <a:buNone/>
            </a:pPr>
            <a:r>
              <a:rPr lang="es-ES" altLang="es-AR" sz="2800" b="1" smtClean="0"/>
              <a:t>TOTAL</a:t>
            </a:r>
            <a:r>
              <a:rPr lang="es-ES" altLang="es-AR" sz="2800" smtClean="0"/>
              <a:t>: </a:t>
            </a:r>
            <a:r>
              <a:rPr lang="es-ES" altLang="es-AR" sz="2800" b="1" smtClean="0">
                <a:solidFill>
                  <a:srgbClr val="FF3300"/>
                </a:solidFill>
              </a:rPr>
              <a:t>4 ATP</a:t>
            </a:r>
            <a:r>
              <a:rPr lang="es-ES" altLang="es-AR" sz="2800" smtClean="0"/>
              <a:t> y </a:t>
            </a:r>
            <a:r>
              <a:rPr lang="es-ES" altLang="es-AR" sz="2800" b="1" smtClean="0">
                <a:solidFill>
                  <a:srgbClr val="FF3300"/>
                </a:solidFill>
              </a:rPr>
              <a:t>2 GTP</a:t>
            </a:r>
            <a:r>
              <a:rPr lang="es-ES" altLang="es-AR" sz="2800" smtClean="0"/>
              <a:t> por molécula de glucosa.</a:t>
            </a:r>
          </a:p>
        </p:txBody>
      </p:sp>
    </p:spTree>
    <p:extLst>
      <p:ext uri="{BB962C8B-B14F-4D97-AF65-F5344CB8AC3E}">
        <p14:creationId xmlns:p14="http://schemas.microsoft.com/office/powerpoint/2010/main" val="305369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96" name="Text Box 20"/>
          <p:cNvSpPr txBox="1">
            <a:spLocks noChangeArrowheads="1"/>
          </p:cNvSpPr>
          <p:nvPr/>
        </p:nvSpPr>
        <p:spPr bwMode="auto">
          <a:xfrm>
            <a:off x="3189288" y="6021388"/>
            <a:ext cx="1743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Galactosa</a:t>
            </a:r>
          </a:p>
        </p:txBody>
      </p:sp>
      <p:sp>
        <p:nvSpPr>
          <p:cNvPr id="4099" name="Text Box 11"/>
          <p:cNvSpPr txBox="1">
            <a:spLocks noChangeArrowheads="1"/>
          </p:cNvSpPr>
          <p:nvPr/>
        </p:nvSpPr>
        <p:spPr bwMode="auto">
          <a:xfrm>
            <a:off x="900113" y="188913"/>
            <a:ext cx="6985000" cy="1265237"/>
          </a:xfrm>
          <a:prstGeom prst="rect">
            <a:avLst/>
          </a:prstGeom>
          <a:gradFill rotWithShape="1">
            <a:gsLst>
              <a:gs pos="0">
                <a:srgbClr val="57576C"/>
              </a:gs>
              <a:gs pos="50000">
                <a:srgbClr val="BDBDE9"/>
              </a:gs>
              <a:gs pos="100000">
                <a:srgbClr val="57576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370800" bIns="4068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/>
              <a:t>CARBOHIDRATOS DE LA DIETA</a:t>
            </a:r>
          </a:p>
        </p:txBody>
      </p:sp>
      <p:sp>
        <p:nvSpPr>
          <p:cNvPr id="4100" name="Text Box 21"/>
          <p:cNvSpPr txBox="1">
            <a:spLocks noChangeArrowheads="1"/>
          </p:cNvSpPr>
          <p:nvPr/>
        </p:nvSpPr>
        <p:spPr bwMode="auto">
          <a:xfrm>
            <a:off x="539750" y="2133600"/>
            <a:ext cx="2165350" cy="457200"/>
          </a:xfrm>
          <a:prstGeom prst="rect">
            <a:avLst/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/>
              <a:t>Polisacáridos</a:t>
            </a:r>
          </a:p>
        </p:txBody>
      </p:sp>
      <p:sp>
        <p:nvSpPr>
          <p:cNvPr id="4101" name="AutoShape 22"/>
          <p:cNvSpPr>
            <a:spLocks/>
          </p:cNvSpPr>
          <p:nvPr/>
        </p:nvSpPr>
        <p:spPr bwMode="auto">
          <a:xfrm>
            <a:off x="2771775" y="1989138"/>
            <a:ext cx="360363" cy="1079500"/>
          </a:xfrm>
          <a:prstGeom prst="leftBrace">
            <a:avLst>
              <a:gd name="adj1" fmla="val 24963"/>
              <a:gd name="adj2" fmla="val 50000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4102" name="Text Box 23"/>
          <p:cNvSpPr txBox="1">
            <a:spLocks noChangeArrowheads="1"/>
          </p:cNvSpPr>
          <p:nvPr/>
        </p:nvSpPr>
        <p:spPr bwMode="auto">
          <a:xfrm>
            <a:off x="539750" y="3933825"/>
            <a:ext cx="1912938" cy="457200"/>
          </a:xfrm>
          <a:prstGeom prst="rect">
            <a:avLst/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/>
              <a:t>Disacáridos</a:t>
            </a:r>
          </a:p>
        </p:txBody>
      </p:sp>
      <p:sp>
        <p:nvSpPr>
          <p:cNvPr id="4103" name="AutoShape 24"/>
          <p:cNvSpPr>
            <a:spLocks/>
          </p:cNvSpPr>
          <p:nvPr/>
        </p:nvSpPr>
        <p:spPr bwMode="auto">
          <a:xfrm>
            <a:off x="2555875" y="3573463"/>
            <a:ext cx="360363" cy="1223962"/>
          </a:xfrm>
          <a:prstGeom prst="leftBrace">
            <a:avLst>
              <a:gd name="adj1" fmla="val 28304"/>
              <a:gd name="adj2" fmla="val 50000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4104" name="Text Box 25"/>
          <p:cNvSpPr txBox="1">
            <a:spLocks noChangeArrowheads="1"/>
          </p:cNvSpPr>
          <p:nvPr/>
        </p:nvSpPr>
        <p:spPr bwMode="auto">
          <a:xfrm>
            <a:off x="468313" y="5516563"/>
            <a:ext cx="2419350" cy="457200"/>
          </a:xfrm>
          <a:prstGeom prst="rect">
            <a:avLst/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/>
              <a:t>Monosacáridos</a:t>
            </a:r>
          </a:p>
        </p:txBody>
      </p:sp>
      <p:sp>
        <p:nvSpPr>
          <p:cNvPr id="4105" name="AutoShape 26"/>
          <p:cNvSpPr>
            <a:spLocks/>
          </p:cNvSpPr>
          <p:nvPr/>
        </p:nvSpPr>
        <p:spPr bwMode="auto">
          <a:xfrm>
            <a:off x="2916238" y="5230813"/>
            <a:ext cx="360362" cy="1150937"/>
          </a:xfrm>
          <a:prstGeom prst="leftBrace">
            <a:avLst>
              <a:gd name="adj1" fmla="val 26615"/>
              <a:gd name="adj2" fmla="val 50000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3132138" y="1844675"/>
            <a:ext cx="147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Almidón</a:t>
            </a:r>
          </a:p>
        </p:txBody>
      </p:sp>
      <p:sp>
        <p:nvSpPr>
          <p:cNvPr id="4107" name="Text Box 28"/>
          <p:cNvSpPr txBox="1">
            <a:spLocks noChangeArrowheads="1"/>
          </p:cNvSpPr>
          <p:nvPr/>
        </p:nvSpPr>
        <p:spPr bwMode="auto">
          <a:xfrm>
            <a:off x="4427538" y="1844675"/>
            <a:ext cx="453231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/>
              <a:t>: granos, harinas, tubérculos,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/>
              <a:t>  legumbres</a:t>
            </a:r>
          </a:p>
        </p:txBody>
      </p:sp>
      <p:sp>
        <p:nvSpPr>
          <p:cNvPr id="50190" name="Text Box 14"/>
          <p:cNvSpPr txBox="1">
            <a:spLocks noChangeArrowheads="1"/>
          </p:cNvSpPr>
          <p:nvPr/>
        </p:nvSpPr>
        <p:spPr bwMode="auto">
          <a:xfrm>
            <a:off x="3059113" y="2636838"/>
            <a:ext cx="193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Glucógeno </a:t>
            </a:r>
          </a:p>
        </p:txBody>
      </p:sp>
      <p:sp>
        <p:nvSpPr>
          <p:cNvPr id="4109" name="Text Box 29"/>
          <p:cNvSpPr txBox="1">
            <a:spLocks noChangeArrowheads="1"/>
          </p:cNvSpPr>
          <p:nvPr/>
        </p:nvSpPr>
        <p:spPr bwMode="auto">
          <a:xfrm>
            <a:off x="4643438" y="2636838"/>
            <a:ext cx="1439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/>
              <a:t> : carnes</a:t>
            </a:r>
          </a:p>
        </p:txBody>
      </p:sp>
      <p:sp>
        <p:nvSpPr>
          <p:cNvPr id="50191" name="Text Box 15"/>
          <p:cNvSpPr txBox="1">
            <a:spLocks noChangeArrowheads="1"/>
          </p:cNvSpPr>
          <p:nvPr/>
        </p:nvSpPr>
        <p:spPr bwMode="auto">
          <a:xfrm>
            <a:off x="2916238" y="3429000"/>
            <a:ext cx="1743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Sacarosa:</a:t>
            </a:r>
          </a:p>
        </p:txBody>
      </p:sp>
      <p:sp>
        <p:nvSpPr>
          <p:cNvPr id="4111" name="Text Box 33"/>
          <p:cNvSpPr txBox="1">
            <a:spLocks noChangeArrowheads="1"/>
          </p:cNvSpPr>
          <p:nvPr/>
        </p:nvSpPr>
        <p:spPr bwMode="auto">
          <a:xfrm>
            <a:off x="4643438" y="3357563"/>
            <a:ext cx="3556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/>
              <a:t>frutas, azúcar de mesa,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/>
              <a:t>remolacha</a:t>
            </a:r>
          </a:p>
        </p:txBody>
      </p:sp>
      <p:sp>
        <p:nvSpPr>
          <p:cNvPr id="50192" name="Text Box 16"/>
          <p:cNvSpPr txBox="1">
            <a:spLocks noChangeArrowheads="1"/>
          </p:cNvSpPr>
          <p:nvPr/>
        </p:nvSpPr>
        <p:spPr bwMode="auto">
          <a:xfrm>
            <a:off x="2916238" y="4365625"/>
            <a:ext cx="1522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Lactosa:</a:t>
            </a:r>
          </a:p>
        </p:txBody>
      </p:sp>
      <p:sp>
        <p:nvSpPr>
          <p:cNvPr id="4113" name="Text Box 34"/>
          <p:cNvSpPr txBox="1">
            <a:spLocks noChangeArrowheads="1"/>
          </p:cNvSpPr>
          <p:nvPr/>
        </p:nvSpPr>
        <p:spPr bwMode="auto">
          <a:xfrm>
            <a:off x="4427538" y="4365625"/>
            <a:ext cx="2843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/>
              <a:t>Leche y derivados</a:t>
            </a:r>
          </a:p>
        </p:txBody>
      </p:sp>
      <p:sp>
        <p:nvSpPr>
          <p:cNvPr id="50193" name="Text Box 17"/>
          <p:cNvSpPr txBox="1">
            <a:spLocks noChangeArrowheads="1"/>
          </p:cNvSpPr>
          <p:nvPr/>
        </p:nvSpPr>
        <p:spPr bwMode="auto">
          <a:xfrm>
            <a:off x="3276600" y="5157788"/>
            <a:ext cx="1573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Glucosa:</a:t>
            </a:r>
          </a:p>
        </p:txBody>
      </p:sp>
      <p:sp>
        <p:nvSpPr>
          <p:cNvPr id="50194" name="Text Box 18"/>
          <p:cNvSpPr txBox="1">
            <a:spLocks noChangeArrowheads="1"/>
          </p:cNvSpPr>
          <p:nvPr/>
        </p:nvSpPr>
        <p:spPr bwMode="auto">
          <a:xfrm>
            <a:off x="3203575" y="5589588"/>
            <a:ext cx="1555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s-ES_tradnl" sz="2400" b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Fructosa</a:t>
            </a:r>
          </a:p>
        </p:txBody>
      </p:sp>
      <p:sp>
        <p:nvSpPr>
          <p:cNvPr id="4116" name="Text Box 37"/>
          <p:cNvSpPr txBox="1">
            <a:spLocks noChangeArrowheads="1"/>
          </p:cNvSpPr>
          <p:nvPr/>
        </p:nvSpPr>
        <p:spPr bwMode="auto">
          <a:xfrm>
            <a:off x="4787900" y="5157788"/>
            <a:ext cx="4092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/>
              <a:t>frutas, miel, golosinas, etc.</a:t>
            </a:r>
          </a:p>
        </p:txBody>
      </p:sp>
    </p:spTree>
    <p:extLst>
      <p:ext uri="{BB962C8B-B14F-4D97-AF65-F5344CB8AC3E}">
        <p14:creationId xmlns:p14="http://schemas.microsoft.com/office/powerpoint/2010/main" val="28751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 descr="25%"/>
          <p:cNvSpPr>
            <a:spLocks noChangeArrowheads="1"/>
          </p:cNvSpPr>
          <p:nvPr/>
        </p:nvSpPr>
        <p:spPr bwMode="auto">
          <a:xfrm>
            <a:off x="338138" y="1628775"/>
            <a:ext cx="8697912" cy="4525963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" altLang="es-AR" sz="2800" b="1" i="1">
                <a:solidFill>
                  <a:srgbClr val="FF0000"/>
                </a:solidFill>
              </a:rPr>
              <a:t>GLUCOSA-6-FOSFATASA  </a:t>
            </a:r>
            <a:r>
              <a:rPr lang="es-ES" altLang="es-AR" sz="2800" b="1" i="1"/>
              <a:t>(Hígado y riñón)</a:t>
            </a:r>
          </a:p>
          <a:p>
            <a:pPr eaLnBrk="1" hangingPunct="1">
              <a:buFontTx/>
              <a:buNone/>
            </a:pPr>
            <a:endParaRPr lang="es-ES" altLang="es-AR" sz="2800" b="1" i="1"/>
          </a:p>
          <a:p>
            <a:pPr eaLnBrk="1" hangingPunct="1">
              <a:buFontTx/>
              <a:buNone/>
            </a:pPr>
            <a:r>
              <a:rPr lang="es-ES" altLang="es-AR" sz="2800" b="1"/>
              <a:t>GLUCOSA-6-FOSFATO  + H</a:t>
            </a:r>
            <a:r>
              <a:rPr lang="es-ES" altLang="es-AR" sz="2800" b="1" baseline="-25000"/>
              <a:t>2</a:t>
            </a:r>
            <a:r>
              <a:rPr lang="es-ES" altLang="es-AR" sz="2800" b="1"/>
              <a:t>O	GLUCOSA  +  Pi</a:t>
            </a:r>
          </a:p>
          <a:p>
            <a:pPr eaLnBrk="1" hangingPunct="1">
              <a:buFontTx/>
              <a:buNone/>
            </a:pPr>
            <a:endParaRPr lang="es-ES" altLang="es-AR" sz="2800" b="1"/>
          </a:p>
          <a:p>
            <a:pPr eaLnBrk="1" hangingPunct="1">
              <a:buFontTx/>
              <a:buNone/>
            </a:pPr>
            <a:endParaRPr lang="es-ES" altLang="es-AR" sz="2800" b="1"/>
          </a:p>
          <a:p>
            <a:pPr eaLnBrk="1" hangingPunct="1">
              <a:buFontTx/>
              <a:buNone/>
            </a:pPr>
            <a:r>
              <a:rPr lang="es-ES" altLang="es-AR" sz="2800" b="1"/>
              <a:t>			 </a:t>
            </a:r>
            <a:r>
              <a:rPr lang="es-ES" altLang="es-AR" sz="2800" b="1">
                <a:solidFill>
                  <a:schemeClr val="accent2"/>
                </a:solidFill>
              </a:rPr>
              <a:t>REACCION IRREVERSIBLE</a:t>
            </a:r>
          </a:p>
          <a:p>
            <a:pPr eaLnBrk="1" hangingPunct="1">
              <a:buFontTx/>
              <a:buNone/>
            </a:pPr>
            <a:endParaRPr lang="es-ES" altLang="es-AR" sz="2800" b="1"/>
          </a:p>
          <a:p>
            <a:pPr eaLnBrk="1" hangingPunct="1">
              <a:buFontTx/>
              <a:buNone/>
            </a:pPr>
            <a:endParaRPr lang="es-ES" altLang="es-AR" sz="2800" b="1"/>
          </a:p>
          <a:p>
            <a:pPr eaLnBrk="1" hangingPunct="1">
              <a:buFontTx/>
              <a:buNone/>
            </a:pPr>
            <a:r>
              <a:rPr lang="es-ES" altLang="es-AR" sz="2800" b="1" u="sng"/>
              <a:t>ESTA ENZIMA NO SE ENCUENTRA EN MUSCULO</a:t>
            </a:r>
          </a:p>
        </p:txBody>
      </p:sp>
      <p:sp>
        <p:nvSpPr>
          <p:cNvPr id="40963" name="Line 3"/>
          <p:cNvSpPr>
            <a:spLocks noChangeShapeType="1"/>
          </p:cNvSpPr>
          <p:nvPr/>
        </p:nvSpPr>
        <p:spPr bwMode="auto">
          <a:xfrm>
            <a:off x="5507038" y="2924175"/>
            <a:ext cx="3603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5" y="333375"/>
            <a:ext cx="8820150" cy="863600"/>
          </a:xfrm>
          <a:solidFill>
            <a:srgbClr val="FFCCCC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r>
              <a:rPr lang="es-ES" altLang="es-AR" sz="2800" b="1" smtClean="0"/>
              <a:t/>
            </a:r>
            <a:br>
              <a:rPr lang="es-ES" altLang="es-AR" sz="2800" b="1" smtClean="0"/>
            </a:br>
            <a:r>
              <a:rPr lang="es-ES" altLang="es-AR" sz="2800" b="1" smtClean="0"/>
              <a:t>GLUCOSA A PARTIR DE GLUCOSA-6-FOSFATO</a:t>
            </a:r>
            <a:br>
              <a:rPr lang="es-ES" altLang="es-AR" sz="2800" b="1" smtClean="0"/>
            </a:br>
            <a:endParaRPr lang="es-ES" altLang="es-AR" sz="2800" b="1" smtClean="0"/>
          </a:p>
        </p:txBody>
      </p:sp>
    </p:spTree>
    <p:extLst>
      <p:ext uri="{BB962C8B-B14F-4D97-AF65-F5344CB8AC3E}">
        <p14:creationId xmlns:p14="http://schemas.microsoft.com/office/powerpoint/2010/main" val="96118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 dirty="0"/>
          </a:p>
        </p:txBody>
      </p:sp>
      <p:grpSp>
        <p:nvGrpSpPr>
          <p:cNvPr id="6" name="5 Grupo"/>
          <p:cNvGrpSpPr/>
          <p:nvPr/>
        </p:nvGrpSpPr>
        <p:grpSpPr>
          <a:xfrm>
            <a:off x="2151688" y="176911"/>
            <a:ext cx="4796576" cy="6564457"/>
            <a:chOff x="2151688" y="176911"/>
            <a:chExt cx="4796576" cy="6564457"/>
          </a:xfrm>
        </p:grpSpPr>
        <p:pic>
          <p:nvPicPr>
            <p:cNvPr id="2050" name="Picture 2" descr="C:\Users\ethel\Documents\figuras feduchi\Cap. 12 Metabolismo de los hidratos de carbono\cap12-6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1688" y="176911"/>
              <a:ext cx="4796576" cy="6564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3 Rectángulo"/>
            <p:cNvSpPr/>
            <p:nvPr/>
          </p:nvSpPr>
          <p:spPr>
            <a:xfrm>
              <a:off x="5004048" y="5661248"/>
              <a:ext cx="936104" cy="21602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5004048" y="6309320"/>
              <a:ext cx="79208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1050" dirty="0" err="1" smtClean="0"/>
                <a:t>alanina</a:t>
              </a:r>
              <a:endParaRPr lang="es-AR" sz="1050" dirty="0"/>
            </a:p>
          </p:txBody>
        </p:sp>
        <p:cxnSp>
          <p:nvCxnSpPr>
            <p:cNvPr id="7" name="6 Conector recto de flecha"/>
            <p:cNvCxnSpPr/>
            <p:nvPr/>
          </p:nvCxnSpPr>
          <p:spPr>
            <a:xfrm flipH="1">
              <a:off x="4499992" y="6453336"/>
              <a:ext cx="504056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7 CuadroTexto"/>
            <p:cNvSpPr txBox="1"/>
            <p:nvPr/>
          </p:nvSpPr>
          <p:spPr>
            <a:xfrm>
              <a:off x="4860032" y="2636912"/>
              <a:ext cx="1656184" cy="25391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s-AR" sz="1050" dirty="0" smtClean="0"/>
                <a:t>Fructosa 1,6-bisfosfatasa</a:t>
              </a:r>
              <a:endParaRPr lang="es-AR" sz="1050" dirty="0"/>
            </a:p>
          </p:txBody>
        </p:sp>
      </p:grpSp>
    </p:spTree>
    <p:extLst>
      <p:ext uri="{BB962C8B-B14F-4D97-AF65-F5344CB8AC3E}">
        <p14:creationId xmlns:p14="http://schemas.microsoft.com/office/powerpoint/2010/main" val="389335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15888"/>
            <a:ext cx="8785225" cy="1143000"/>
          </a:xfrm>
          <a:solidFill>
            <a:srgbClr val="FFCCCC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altLang="es-AR" sz="3200" b="1" smtClean="0"/>
              <a:t>REGULACIÓN DE LA GLUCONEOGÉNESIS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229600" cy="4525962"/>
          </a:xfrm>
          <a:solidFill>
            <a:srgbClr val="F5E1A9"/>
          </a:solidFill>
        </p:spPr>
        <p:txBody>
          <a:bodyPr/>
          <a:lstStyle/>
          <a:p>
            <a:r>
              <a:rPr lang="es-ES" altLang="es-AR" sz="2800" b="1" dirty="0" smtClean="0"/>
              <a:t>Hormonal: </a:t>
            </a:r>
            <a:endParaRPr lang="es-MX" altLang="es-AR" sz="2800" b="1" dirty="0" smtClean="0"/>
          </a:p>
          <a:p>
            <a:endParaRPr lang="es-MX" altLang="es-AR" sz="2800" b="1" dirty="0" smtClean="0"/>
          </a:p>
          <a:p>
            <a:endParaRPr lang="es-MX" altLang="es-AR" sz="2800" b="1" dirty="0" smtClean="0"/>
          </a:p>
          <a:p>
            <a:pPr>
              <a:buFontTx/>
              <a:buNone/>
            </a:pPr>
            <a:endParaRPr lang="es-MX" altLang="es-AR" sz="2800" b="1" dirty="0" smtClean="0"/>
          </a:p>
          <a:p>
            <a:r>
              <a:rPr lang="es-MX" altLang="es-AR" sz="2800" b="1" dirty="0" err="1" smtClean="0"/>
              <a:t>Alostérica</a:t>
            </a:r>
            <a:endParaRPr lang="es-ES" altLang="es-AR" sz="2800" b="1" dirty="0" smtClean="0"/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900113" y="2636838"/>
            <a:ext cx="2016125" cy="528637"/>
          </a:xfrm>
          <a:prstGeom prst="rect">
            <a:avLst/>
          </a:prstGeom>
          <a:solidFill>
            <a:srgbClr val="C1E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800" b="1"/>
              <a:t>Glucagón</a:t>
            </a:r>
          </a:p>
        </p:txBody>
      </p:sp>
      <p:sp>
        <p:nvSpPr>
          <p:cNvPr id="41989" name="Oval 5"/>
          <p:cNvSpPr>
            <a:spLocks noChangeArrowheads="1"/>
          </p:cNvSpPr>
          <p:nvPr/>
        </p:nvSpPr>
        <p:spPr bwMode="auto">
          <a:xfrm>
            <a:off x="3563938" y="1628775"/>
            <a:ext cx="4481512" cy="1914525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000" b="1" dirty="0"/>
              <a:t>Activa la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AR" sz="2000" b="1" dirty="0"/>
              <a:t> Gluconeogénesis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000" b="1" dirty="0"/>
              <a:t>a nivel de la </a:t>
            </a:r>
            <a:r>
              <a:rPr lang="es-ES_tradnl" altLang="es-AR" sz="2000" b="1" dirty="0" smtClean="0"/>
              <a:t>fructosa </a:t>
            </a:r>
            <a:r>
              <a:rPr lang="es-ES_tradnl" altLang="es-AR" sz="2000" b="1" dirty="0" err="1" smtClean="0"/>
              <a:t>bisfosfatasa</a:t>
            </a:r>
            <a:endParaRPr lang="es-ES" altLang="es-AR" sz="2000" b="1" dirty="0"/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611188" y="5157788"/>
            <a:ext cx="2520950" cy="955675"/>
          </a:xfrm>
          <a:prstGeom prst="rect">
            <a:avLst/>
          </a:prstGeom>
          <a:solidFill>
            <a:srgbClr val="C1E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800" b="1" i="1"/>
              <a:t>Fructosa-1,6 bisfosfatasa</a:t>
            </a:r>
          </a:p>
        </p:txBody>
      </p:sp>
      <p:sp>
        <p:nvSpPr>
          <p:cNvPr id="41991" name="Oval 7"/>
          <p:cNvSpPr>
            <a:spLocks noChangeArrowheads="1"/>
          </p:cNvSpPr>
          <p:nvPr/>
        </p:nvSpPr>
        <p:spPr bwMode="auto">
          <a:xfrm>
            <a:off x="3779838" y="4005263"/>
            <a:ext cx="3384550" cy="1046162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AR" sz="2800" b="1"/>
              <a:t>(+) Acetil-CoA</a:t>
            </a:r>
            <a:endParaRPr lang="es-ES" altLang="es-AR" sz="2800" b="1"/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611188" y="4149725"/>
            <a:ext cx="2520950" cy="955675"/>
          </a:xfrm>
          <a:prstGeom prst="rect">
            <a:avLst/>
          </a:prstGeom>
          <a:solidFill>
            <a:srgbClr val="C1E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2800" b="1" i="1"/>
              <a:t>Piruvato carboxilasa</a:t>
            </a:r>
          </a:p>
        </p:txBody>
      </p:sp>
      <p:sp>
        <p:nvSpPr>
          <p:cNvPr id="41993" name="Oval 9"/>
          <p:cNvSpPr>
            <a:spLocks noChangeArrowheads="1"/>
          </p:cNvSpPr>
          <p:nvPr/>
        </p:nvSpPr>
        <p:spPr bwMode="auto">
          <a:xfrm>
            <a:off x="3924300" y="5157788"/>
            <a:ext cx="3384550" cy="1046162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AR" sz="2800" b="1"/>
              <a:t>(-) AMP y ADP</a:t>
            </a:r>
            <a:endParaRPr lang="es-ES" altLang="es-AR" sz="2800" b="1"/>
          </a:p>
        </p:txBody>
      </p:sp>
    </p:spTree>
    <p:extLst>
      <p:ext uri="{BB962C8B-B14F-4D97-AF65-F5344CB8AC3E}">
        <p14:creationId xmlns:p14="http://schemas.microsoft.com/office/powerpoint/2010/main" val="317802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4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es-ES_tradnl" sz="3600" b="1" smtClean="0"/>
              <a:t>METABOLISMO DEL GLUCOGENO</a:t>
            </a:r>
            <a:endParaRPr lang="es-ES" sz="3600" b="1" smtClean="0"/>
          </a:p>
        </p:txBody>
      </p:sp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179388" y="2276475"/>
            <a:ext cx="2735262" cy="52863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2800" b="1"/>
              <a:t>BIOSINTESIS</a:t>
            </a:r>
            <a:endParaRPr lang="es-ES" altLang="es-AR" sz="2800" b="1"/>
          </a:p>
        </p:txBody>
      </p:sp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179388" y="4005263"/>
            <a:ext cx="3168650" cy="52863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2800" b="1"/>
              <a:t>DEGRADACION</a:t>
            </a:r>
            <a:endParaRPr lang="es-ES" altLang="es-AR" sz="2800" b="1"/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4787900" y="3933825"/>
            <a:ext cx="3600450" cy="52863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2800" b="1">
                <a:solidFill>
                  <a:srgbClr val="0000FF"/>
                </a:solidFill>
              </a:rPr>
              <a:t>GLUCOGENO-LISIS</a:t>
            </a:r>
            <a:endParaRPr lang="es-ES" altLang="es-AR" sz="2800" b="1">
              <a:solidFill>
                <a:srgbClr val="0000FF"/>
              </a:solidFill>
            </a:endParaRPr>
          </a:p>
        </p:txBody>
      </p:sp>
      <p:sp>
        <p:nvSpPr>
          <p:cNvPr id="2054" name="Text Box 8"/>
          <p:cNvSpPr txBox="1">
            <a:spLocks noChangeArrowheads="1"/>
          </p:cNvSpPr>
          <p:nvPr/>
        </p:nvSpPr>
        <p:spPr bwMode="auto">
          <a:xfrm>
            <a:off x="4500563" y="2205038"/>
            <a:ext cx="4608512" cy="52863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2800" b="1">
                <a:solidFill>
                  <a:srgbClr val="0000FF"/>
                </a:solidFill>
              </a:rPr>
              <a:t>GLUCOGENO-GENESIS</a:t>
            </a:r>
            <a:endParaRPr lang="es-ES" altLang="es-AR" sz="2800" b="1">
              <a:solidFill>
                <a:srgbClr val="0000FF"/>
              </a:solidFill>
            </a:endParaRPr>
          </a:p>
        </p:txBody>
      </p:sp>
      <p:sp>
        <p:nvSpPr>
          <p:cNvPr id="2055" name="AutoShape 9"/>
          <p:cNvSpPr>
            <a:spLocks noChangeArrowheads="1"/>
          </p:cNvSpPr>
          <p:nvPr/>
        </p:nvSpPr>
        <p:spPr bwMode="auto">
          <a:xfrm>
            <a:off x="3132138" y="2349500"/>
            <a:ext cx="1152525" cy="360363"/>
          </a:xfrm>
          <a:prstGeom prst="rightArrow">
            <a:avLst>
              <a:gd name="adj1" fmla="val 50000"/>
              <a:gd name="adj2" fmla="val 7995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2056" name="AutoShape 10"/>
          <p:cNvSpPr>
            <a:spLocks noChangeArrowheads="1"/>
          </p:cNvSpPr>
          <p:nvPr/>
        </p:nvSpPr>
        <p:spPr bwMode="auto">
          <a:xfrm>
            <a:off x="3492500" y="4005263"/>
            <a:ext cx="1152525" cy="360362"/>
          </a:xfrm>
          <a:prstGeom prst="rightArrow">
            <a:avLst>
              <a:gd name="adj1" fmla="val 50000"/>
              <a:gd name="adj2" fmla="val 7995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2057" name="Text Box 11"/>
          <p:cNvSpPr txBox="1">
            <a:spLocks noChangeArrowheads="1"/>
          </p:cNvSpPr>
          <p:nvPr/>
        </p:nvSpPr>
        <p:spPr bwMode="auto">
          <a:xfrm>
            <a:off x="396875" y="4997450"/>
            <a:ext cx="8208963" cy="18161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AR" sz="2800" b="1"/>
              <a:t>La síntesis y degradación de glucógeno están cuidadosamente reguladas entre sí para cumplir con las necesidades energéticas de la célula</a:t>
            </a:r>
            <a:endParaRPr lang="es-ES" altLang="es-AR" sz="2800" b="1"/>
          </a:p>
        </p:txBody>
      </p:sp>
    </p:spTree>
    <p:extLst>
      <p:ext uri="{BB962C8B-B14F-4D97-AF65-F5344CB8AC3E}">
        <p14:creationId xmlns:p14="http://schemas.microsoft.com/office/powerpoint/2010/main" val="342223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 descr="Confeti pequeño"/>
          <p:cNvSpPr>
            <a:spLocks noGrp="1" noChangeArrowheads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mtClean="0"/>
              <a:t>Estructura del glucógeno</a:t>
            </a:r>
          </a:p>
        </p:txBody>
      </p:sp>
      <p:pic>
        <p:nvPicPr>
          <p:cNvPr id="3075" name="Picture 8" descr="fi16p10"/>
          <p:cNvPicPr>
            <a:picLocks noChangeAspect="1" noChangeArrowheads="1"/>
          </p:cNvPicPr>
          <p:nvPr/>
        </p:nvPicPr>
        <p:blipFill>
          <a:blip r:embed="rId2">
            <a:lum bright="-24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0575"/>
            <a:ext cx="8789988" cy="275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ext Box 9"/>
          <p:cNvSpPr txBox="1">
            <a:spLocks noChangeArrowheads="1"/>
          </p:cNvSpPr>
          <p:nvPr/>
        </p:nvSpPr>
        <p:spPr bwMode="auto">
          <a:xfrm>
            <a:off x="7543800" y="3508375"/>
            <a:ext cx="1524000" cy="376238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s-ES" altLang="es-AR" sz="1800" b="1">
                <a:cs typeface="Arial" charset="0"/>
              </a:rPr>
              <a:t>enlace </a:t>
            </a:r>
            <a:r>
              <a:rPr lang="es-ES" altLang="es-AR" sz="1800" b="1">
                <a:cs typeface="Arial" charset="0"/>
                <a:sym typeface="Symbol" pitchFamily="18" charset="2"/>
              </a:rPr>
              <a:t></a:t>
            </a:r>
            <a:r>
              <a:rPr lang="es-ES" altLang="es-AR" sz="1800" b="1">
                <a:cs typeface="Arial" charset="0"/>
              </a:rPr>
              <a:t>1,6</a:t>
            </a:r>
          </a:p>
        </p:txBody>
      </p:sp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2895600" y="4346575"/>
            <a:ext cx="1524000" cy="641350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AR" sz="1800" b="1">
                <a:latin typeface="Times New Roman" pitchFamily="18" charset="0"/>
              </a:rPr>
              <a:t>extremo no reductor</a:t>
            </a:r>
          </a:p>
        </p:txBody>
      </p:sp>
      <p:sp>
        <p:nvSpPr>
          <p:cNvPr id="3078" name="Text Box 11"/>
          <p:cNvSpPr txBox="1">
            <a:spLocks noChangeArrowheads="1"/>
          </p:cNvSpPr>
          <p:nvPr/>
        </p:nvSpPr>
        <p:spPr bwMode="auto">
          <a:xfrm>
            <a:off x="6172200" y="3051175"/>
            <a:ext cx="1981200" cy="366713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enzima ramificante </a:t>
            </a:r>
          </a:p>
        </p:txBody>
      </p:sp>
      <p:sp>
        <p:nvSpPr>
          <p:cNvPr id="3079" name="Text Box 12"/>
          <p:cNvSpPr txBox="1">
            <a:spLocks noChangeArrowheads="1"/>
          </p:cNvSpPr>
          <p:nvPr/>
        </p:nvSpPr>
        <p:spPr bwMode="auto">
          <a:xfrm>
            <a:off x="8027988" y="2565400"/>
            <a:ext cx="762000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 b="1">
                <a:latin typeface="Times New Roman" pitchFamily="18" charset="0"/>
              </a:rPr>
              <a:t>OH</a:t>
            </a:r>
          </a:p>
        </p:txBody>
      </p:sp>
      <p:sp>
        <p:nvSpPr>
          <p:cNvPr id="3080" name="Text Box 13"/>
          <p:cNvSpPr txBox="1">
            <a:spLocks noChangeArrowheads="1"/>
          </p:cNvSpPr>
          <p:nvPr/>
        </p:nvSpPr>
        <p:spPr bwMode="auto">
          <a:xfrm>
            <a:off x="8077200" y="4346575"/>
            <a:ext cx="762000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 b="1">
                <a:latin typeface="Times New Roman" pitchFamily="18" charset="0"/>
              </a:rPr>
              <a:t>OH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23813" y="5300663"/>
            <a:ext cx="9120187" cy="1557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AR" sz="2400" b="1" dirty="0"/>
              <a:t>-Polisacárido de reserva de las células animales.</a:t>
            </a:r>
          </a:p>
          <a:p>
            <a:pPr>
              <a:defRPr/>
            </a:pPr>
            <a:r>
              <a:rPr lang="es-AR" sz="2400" b="1" dirty="0"/>
              <a:t>-Hígado y músculo.</a:t>
            </a:r>
          </a:p>
          <a:p>
            <a:pPr>
              <a:defRPr/>
            </a:pPr>
            <a:r>
              <a:rPr lang="es-AR" sz="2400" b="1" dirty="0"/>
              <a:t>-Polímero de </a:t>
            </a:r>
            <a:r>
              <a:rPr lang="es-AR" sz="2400" b="1" dirty="0">
                <a:latin typeface="Symbol" panose="05050102010706020507" pitchFamily="18" charset="2"/>
              </a:rPr>
              <a:t>a</a:t>
            </a:r>
            <a:r>
              <a:rPr lang="es-AR" sz="2400" b="1" dirty="0"/>
              <a:t>-glucosa (uniones </a:t>
            </a:r>
            <a:r>
              <a:rPr lang="es-AR" sz="2400" b="1" dirty="0">
                <a:latin typeface="Symbol" panose="05050102010706020507" pitchFamily="18" charset="2"/>
              </a:rPr>
              <a:t>a 1-4) </a:t>
            </a:r>
            <a:r>
              <a:rPr lang="es-AR" sz="2400" b="1" dirty="0">
                <a:latin typeface="+mn-lt"/>
              </a:rPr>
              <a:t>con ramificaciones </a:t>
            </a:r>
          </a:p>
          <a:p>
            <a:pPr>
              <a:defRPr/>
            </a:pPr>
            <a:r>
              <a:rPr lang="es-AR" sz="2400" b="1" dirty="0">
                <a:latin typeface="+mn-lt"/>
              </a:rPr>
              <a:t>(</a:t>
            </a:r>
            <a:r>
              <a:rPr lang="es-AR" sz="2400" b="1" dirty="0">
                <a:latin typeface="Symbol" panose="05050102010706020507" pitchFamily="18" charset="2"/>
              </a:rPr>
              <a:t>a</a:t>
            </a:r>
            <a:r>
              <a:rPr lang="es-AR" sz="2400" b="1" dirty="0">
                <a:latin typeface="+mn-lt"/>
              </a:rPr>
              <a:t> 1-6)</a:t>
            </a:r>
            <a:endParaRPr lang="es-AR" sz="2400" b="1" dirty="0"/>
          </a:p>
        </p:txBody>
      </p:sp>
    </p:spTree>
    <p:extLst>
      <p:ext uri="{BB962C8B-B14F-4D97-AF65-F5344CB8AC3E}">
        <p14:creationId xmlns:p14="http://schemas.microsoft.com/office/powerpoint/2010/main" val="73009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229600" cy="1143000"/>
          </a:xfrm>
          <a:gradFill rotWithShape="1">
            <a:gsLst>
              <a:gs pos="0">
                <a:srgbClr val="4B7475"/>
              </a:gs>
              <a:gs pos="50000">
                <a:srgbClr val="A2FAFC"/>
              </a:gs>
              <a:gs pos="100000">
                <a:srgbClr val="4B7475"/>
              </a:gs>
            </a:gsLst>
            <a:lin ang="5400000" scaled="1"/>
          </a:gra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altLang="es-AR" sz="3200" b="1" smtClean="0"/>
              <a:t>DEGRADACION DEL GLUCOGENO </a:t>
            </a:r>
            <a:r>
              <a:rPr lang="es-ES" altLang="es-AR" sz="3200" b="1" smtClean="0">
                <a:solidFill>
                  <a:srgbClr val="0000FF"/>
                </a:solidFill>
              </a:rPr>
              <a:t>GLUCOGENOLISIS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s-ES" altLang="es-AR" sz="2800" smtClean="0"/>
          </a:p>
          <a:p>
            <a:pPr eaLnBrk="1" hangingPunct="1"/>
            <a:endParaRPr lang="es-ES" altLang="es-AR" sz="2800" smtClean="0"/>
          </a:p>
        </p:txBody>
      </p:sp>
      <p:sp>
        <p:nvSpPr>
          <p:cNvPr id="4100" name="Text Box 4" descr="20%"/>
          <p:cNvSpPr txBox="1">
            <a:spLocks noChangeArrowheads="1"/>
          </p:cNvSpPr>
          <p:nvPr/>
        </p:nvSpPr>
        <p:spPr bwMode="auto">
          <a:xfrm>
            <a:off x="539750" y="1628775"/>
            <a:ext cx="8280400" cy="4941888"/>
          </a:xfrm>
          <a:prstGeom prst="rect">
            <a:avLst/>
          </a:prstGeom>
          <a:pattFill prst="pct20">
            <a:fgClr>
              <a:srgbClr val="A2FAF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es-AR" sz="2400" b="1">
                <a:solidFill>
                  <a:schemeClr val="accent2"/>
                </a:solidFill>
                <a:cs typeface="Arial" charset="0"/>
              </a:rPr>
              <a:t>SE ACTIVA CUANDO LA CELULA NECESITA ENERGIA Y NO DISPONE DE GLUCOSA</a:t>
            </a:r>
          </a:p>
          <a:p>
            <a:pPr eaLnBrk="1" hangingPunct="1">
              <a:spcBef>
                <a:spcPct val="50000"/>
              </a:spcBef>
            </a:pPr>
            <a:endParaRPr lang="es-ES_tradnl" altLang="es-AR" sz="2400" b="1">
              <a:solidFill>
                <a:schemeClr val="accent2"/>
              </a:solidFill>
              <a:cs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s-ES_tradnl" altLang="es-AR" sz="2400" b="1">
                <a:solidFill>
                  <a:schemeClr val="accent2"/>
                </a:solidFill>
                <a:cs typeface="Arial" charset="0"/>
              </a:rPr>
              <a:t>TIENE LUGAR EN EL CITOPLASMA DE LAS CELULAS</a:t>
            </a:r>
          </a:p>
          <a:p>
            <a:pPr eaLnBrk="1" hangingPunct="1">
              <a:spcBef>
                <a:spcPct val="50000"/>
              </a:spcBef>
            </a:pPr>
            <a:endParaRPr lang="es-ES_tradnl" altLang="es-AR" sz="2400" b="1">
              <a:solidFill>
                <a:schemeClr val="accent2"/>
              </a:solidFill>
              <a:cs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s-ES_tradnl" altLang="es-AR" sz="2400" b="1">
                <a:solidFill>
                  <a:schemeClr val="accent2"/>
                </a:solidFill>
                <a:cs typeface="Arial" charset="0"/>
              </a:rPr>
              <a:t>ES UN PROCESO MUY ACTIVO EN HIGADO Y MUSCULO ESQUELETICO</a:t>
            </a:r>
            <a:endParaRPr lang="es-ES" altLang="es-AR" sz="2400" b="1">
              <a:solidFill>
                <a:schemeClr val="accent2"/>
              </a:solidFill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es-AR" sz="2400" b="1">
              <a:solidFill>
                <a:schemeClr val="accent2"/>
              </a:solidFill>
              <a:cs typeface="Arial" charset="0"/>
            </a:endParaRPr>
          </a:p>
          <a:p>
            <a:pPr eaLnBrk="1" hangingPunct="1">
              <a:lnSpc>
                <a:spcPct val="140000"/>
              </a:lnSpc>
              <a:spcBef>
                <a:spcPct val="50000"/>
              </a:spcBef>
              <a:buFontTx/>
              <a:buNone/>
            </a:pPr>
            <a:endParaRPr lang="es-ES" altLang="es-AR" sz="2400" b="1">
              <a:solidFill>
                <a:srgbClr val="FF0000"/>
              </a:solidFill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es-AR" sz="2400" b="1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9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es-ES" sz="3200" b="1" smtClean="0"/>
              <a:t>REQUIERE DE DOS REACCIONES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8FDBB"/>
          </a:solidFill>
        </p:spPr>
        <p:txBody>
          <a:bodyPr/>
          <a:lstStyle/>
          <a:p>
            <a:pPr marL="609600" indent="-609600" eaLnBrk="1" hangingPunct="1">
              <a:buFontTx/>
              <a:buNone/>
            </a:pPr>
            <a:endParaRPr lang="es-ES" altLang="es-AR" smtClean="0"/>
          </a:p>
          <a:p>
            <a:pPr marL="609600" indent="-609600" eaLnBrk="1" hangingPunct="1"/>
            <a:r>
              <a:rPr lang="es-ES" altLang="es-AR" b="1" smtClean="0"/>
              <a:t>Eliminación de GLUCOSA del extremo no reductor </a:t>
            </a:r>
            <a:r>
              <a:rPr lang="es-ES" altLang="es-AR" b="1" smtClean="0">
                <a:solidFill>
                  <a:srgbClr val="FF0000"/>
                </a:solidFill>
              </a:rPr>
              <a:t>(uniones </a:t>
            </a:r>
            <a:r>
              <a:rPr lang="es-ES" altLang="es-AR" b="1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s-ES" altLang="es-AR" b="1" smtClean="0">
                <a:solidFill>
                  <a:srgbClr val="FF0000"/>
                </a:solidFill>
              </a:rPr>
              <a:t>-1,4)</a:t>
            </a:r>
          </a:p>
          <a:p>
            <a:pPr marL="609600" indent="-609600" eaLnBrk="1" hangingPunct="1">
              <a:buFontTx/>
              <a:buNone/>
            </a:pPr>
            <a:endParaRPr lang="es-ES" altLang="es-AR" b="1" smtClean="0">
              <a:solidFill>
                <a:srgbClr val="FF0000"/>
              </a:solidFill>
            </a:endParaRPr>
          </a:p>
          <a:p>
            <a:pPr marL="609600" indent="-609600" eaLnBrk="1" hangingPunct="1"/>
            <a:r>
              <a:rPr lang="es-ES" altLang="es-AR" b="1" smtClean="0"/>
              <a:t>Hidrólisis de los enlaces glucosídicos en los puntos de ramificación </a:t>
            </a:r>
            <a:r>
              <a:rPr lang="es-ES" altLang="es-AR" b="1" smtClean="0">
                <a:solidFill>
                  <a:srgbClr val="FF0000"/>
                </a:solidFill>
              </a:rPr>
              <a:t>(uniones </a:t>
            </a:r>
            <a:r>
              <a:rPr lang="es-ES" altLang="es-AR" b="1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s-ES" altLang="es-AR" b="1" smtClean="0">
                <a:solidFill>
                  <a:srgbClr val="FF0000"/>
                </a:solidFill>
              </a:rPr>
              <a:t>-1,6)</a:t>
            </a:r>
          </a:p>
          <a:p>
            <a:pPr marL="609600" indent="-609600" eaLnBrk="1" hangingPunct="1"/>
            <a:endParaRPr lang="es-ES" altLang="es-AR" smtClean="0"/>
          </a:p>
        </p:txBody>
      </p:sp>
    </p:spTree>
    <p:extLst>
      <p:ext uri="{BB962C8B-B14F-4D97-AF65-F5344CB8AC3E}">
        <p14:creationId xmlns:p14="http://schemas.microsoft.com/office/powerpoint/2010/main" val="123764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_tradnl" sz="3200" b="1" smtClean="0"/>
              <a:t>Enzimas que intervienen en el proceso de degradación del GLUCOGENO</a:t>
            </a:r>
            <a:endParaRPr lang="es-ES" sz="3200" b="1" smtClean="0"/>
          </a:p>
        </p:txBody>
      </p:sp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827088" y="1989138"/>
            <a:ext cx="5329237" cy="528637"/>
          </a:xfrm>
          <a:prstGeom prst="rect">
            <a:avLst/>
          </a:prstGeom>
          <a:solidFill>
            <a:srgbClr val="D5FF5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AR" sz="2800" b="1" i="1"/>
              <a:t>GLUCOGENO FOSFORILASA</a:t>
            </a:r>
            <a:endParaRPr lang="es-ES" altLang="es-AR" sz="2800" b="1" i="1"/>
          </a:p>
        </p:txBody>
      </p:sp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755650" y="3357563"/>
            <a:ext cx="5329238" cy="954087"/>
          </a:xfrm>
          <a:prstGeom prst="rect">
            <a:avLst/>
          </a:prstGeom>
          <a:solidFill>
            <a:srgbClr val="D5FF5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AR" sz="2800" b="1" i="1"/>
              <a:t>AMILO-</a:t>
            </a:r>
            <a:r>
              <a:rPr lang="es-ES_tradnl" altLang="es-AR" sz="2800" b="1" i="1">
                <a:latin typeface="Symbol" pitchFamily="18" charset="2"/>
              </a:rPr>
              <a:t>a</a:t>
            </a:r>
            <a:r>
              <a:rPr lang="es-ES_tradnl" altLang="es-AR" sz="2800" b="1" i="1"/>
              <a:t> (1,6) GLUCOSIDASA Enzima desramificante</a:t>
            </a:r>
            <a:endParaRPr lang="es-ES" altLang="es-AR" sz="2800" b="1" i="1"/>
          </a:p>
        </p:txBody>
      </p:sp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684213" y="5013325"/>
            <a:ext cx="4319587" cy="528638"/>
          </a:xfrm>
          <a:prstGeom prst="rect">
            <a:avLst/>
          </a:prstGeom>
          <a:solidFill>
            <a:srgbClr val="D5FF5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AR" sz="2800" b="1" i="1"/>
              <a:t>FOSFOGLUCOMUTASA</a:t>
            </a:r>
            <a:endParaRPr lang="es-ES" altLang="es-AR" sz="2800" b="1" i="1"/>
          </a:p>
        </p:txBody>
      </p:sp>
    </p:spTree>
    <p:extLst>
      <p:ext uri="{BB962C8B-B14F-4D97-AF65-F5344CB8AC3E}">
        <p14:creationId xmlns:p14="http://schemas.microsoft.com/office/powerpoint/2010/main" val="293170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 descr="20%"/>
          <p:cNvSpPr txBox="1">
            <a:spLocks noChangeArrowheads="1"/>
          </p:cNvSpPr>
          <p:nvPr/>
        </p:nvSpPr>
        <p:spPr bwMode="auto">
          <a:xfrm>
            <a:off x="250825" y="4797425"/>
            <a:ext cx="8605838" cy="1582738"/>
          </a:xfrm>
          <a:prstGeom prst="rect">
            <a:avLst/>
          </a:prstGeom>
          <a:pattFill prst="pct20">
            <a:fgClr>
              <a:srgbClr val="A2FAF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es-AR" sz="2400" b="1" dirty="0"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400" b="1" dirty="0" err="1" smtClean="0">
                <a:cs typeface="Arial" charset="0"/>
              </a:rPr>
              <a:t>GLUCOGENO</a:t>
            </a:r>
            <a:r>
              <a:rPr lang="es-ES" altLang="es-AR" sz="2400" b="1" baseline="-25000" dirty="0" err="1" smtClean="0">
                <a:cs typeface="Arial" charset="0"/>
              </a:rPr>
              <a:t>n</a:t>
            </a:r>
            <a:r>
              <a:rPr lang="es-ES" altLang="es-AR" sz="2400" b="1" baseline="-25000" dirty="0" smtClean="0">
                <a:cs typeface="Arial" charset="0"/>
              </a:rPr>
              <a:t>               </a:t>
            </a:r>
            <a:r>
              <a:rPr lang="es-ES" altLang="es-AR" sz="2400" b="1" dirty="0">
                <a:cs typeface="Arial" charset="0"/>
              </a:rPr>
              <a:t>GLUCOGENO n-1  + GLUCOSA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es-AR" sz="2400" b="1" dirty="0"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es-AR" sz="2400" b="1" dirty="0"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es-AR" sz="2400" b="1" dirty="0">
              <a:cs typeface="Arial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08050"/>
          </a:xfrm>
          <a:gradFill rotWithShape="1">
            <a:gsLst>
              <a:gs pos="0">
                <a:srgbClr val="4B7475"/>
              </a:gs>
              <a:gs pos="50000">
                <a:srgbClr val="A2FAFC"/>
              </a:gs>
              <a:gs pos="100000">
                <a:srgbClr val="4B7475"/>
              </a:gs>
            </a:gsLst>
            <a:lin ang="5400000" scaled="1"/>
          </a:gra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altLang="es-AR" sz="3200" b="1" smtClean="0"/>
              <a:t>REACCIONES DE LA GLUCOGENOLISIS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288" y="1125538"/>
            <a:ext cx="8229600" cy="5732462"/>
          </a:xfrm>
        </p:spPr>
        <p:txBody>
          <a:bodyPr/>
          <a:lstStyle/>
          <a:p>
            <a:pPr eaLnBrk="1" hangingPunct="1"/>
            <a:r>
              <a:rPr lang="es-ES" altLang="es-AR" sz="2800" b="1" i="1" smtClean="0">
                <a:solidFill>
                  <a:srgbClr val="FF0000"/>
                </a:solidFill>
              </a:rPr>
              <a:t>GLUCOGENO FOSFORILASA</a:t>
            </a:r>
          </a:p>
          <a:p>
            <a:pPr eaLnBrk="1" hangingPunct="1"/>
            <a:endParaRPr lang="es-ES" altLang="es-AR" sz="2800" b="1" i="1" smtClean="0">
              <a:solidFill>
                <a:srgbClr val="FF0000"/>
              </a:solidFill>
            </a:endParaRPr>
          </a:p>
          <a:p>
            <a:pPr eaLnBrk="1" hangingPunct="1"/>
            <a:endParaRPr lang="es-ES" altLang="es-AR" sz="2800" b="1" i="1" smtClean="0">
              <a:solidFill>
                <a:srgbClr val="FF0000"/>
              </a:solidFill>
            </a:endParaRPr>
          </a:p>
          <a:p>
            <a:pPr eaLnBrk="1" hangingPunct="1"/>
            <a:endParaRPr lang="es-ES" altLang="es-AR" sz="2800" b="1" i="1" smtClean="0">
              <a:solidFill>
                <a:srgbClr val="FF0000"/>
              </a:solidFill>
            </a:endParaRPr>
          </a:p>
          <a:p>
            <a:pPr eaLnBrk="1" hangingPunct="1"/>
            <a:endParaRPr lang="es-ES" altLang="es-AR" sz="2800" b="1" i="1" smtClean="0">
              <a:solidFill>
                <a:srgbClr val="FF0000"/>
              </a:solidFill>
            </a:endParaRPr>
          </a:p>
          <a:p>
            <a:pPr eaLnBrk="1" hangingPunct="1"/>
            <a:endParaRPr lang="es-ES" altLang="es-AR" sz="2800" b="1" i="1" smtClean="0">
              <a:solidFill>
                <a:srgbClr val="FF0000"/>
              </a:solidFill>
            </a:endParaRPr>
          </a:p>
          <a:p>
            <a:pPr eaLnBrk="1" hangingPunct="1"/>
            <a:r>
              <a:rPr lang="es-ES" altLang="es-AR" sz="2800" b="1" i="1" smtClean="0">
                <a:solidFill>
                  <a:srgbClr val="FF0000"/>
                </a:solidFill>
              </a:rPr>
              <a:t>AMILO- </a:t>
            </a:r>
            <a:r>
              <a:rPr lang="es-ES" altLang="es-AR" sz="2800" b="1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s-ES" altLang="es-AR" sz="2800" b="1" smtClean="0">
                <a:solidFill>
                  <a:srgbClr val="FF0000"/>
                </a:solidFill>
              </a:rPr>
              <a:t>(1,6)-GLUCOSIDASA</a:t>
            </a:r>
          </a:p>
        </p:txBody>
      </p:sp>
      <p:sp>
        <p:nvSpPr>
          <p:cNvPr id="7173" name="Text Box 5" descr="20%"/>
          <p:cNvSpPr txBox="1">
            <a:spLocks noChangeArrowheads="1"/>
          </p:cNvSpPr>
          <p:nvPr/>
        </p:nvSpPr>
        <p:spPr bwMode="auto">
          <a:xfrm>
            <a:off x="323850" y="1700213"/>
            <a:ext cx="8748713" cy="1582737"/>
          </a:xfrm>
          <a:prstGeom prst="rect">
            <a:avLst/>
          </a:prstGeom>
          <a:pattFill prst="pct20">
            <a:fgClr>
              <a:srgbClr val="A2FAF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es-AR" sz="2400" b="1"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400" b="1">
                <a:cs typeface="Arial" charset="0"/>
              </a:rPr>
              <a:t>GLUCOGENO</a:t>
            </a:r>
            <a:r>
              <a:rPr lang="es-ES" altLang="es-AR" sz="2400" b="1" baseline="-25000">
                <a:cs typeface="Arial" charset="0"/>
              </a:rPr>
              <a:t>n </a:t>
            </a:r>
            <a:r>
              <a:rPr lang="es-ES" altLang="es-AR" sz="2400" b="1">
                <a:cs typeface="Arial" charset="0"/>
              </a:rPr>
              <a:t>+  Pi        GLUCOGENOn-1  + GLUCOSA-1-P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es-AR" sz="2400" b="1"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es-AR" sz="2400" b="1"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es-AR" sz="2400" b="1">
              <a:cs typeface="Arial" charset="0"/>
            </a:endParaRPr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3348038" y="2492375"/>
            <a:ext cx="5032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 rot="954990">
            <a:off x="3419475" y="2852738"/>
            <a:ext cx="220821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400" b="1">
                <a:solidFill>
                  <a:srgbClr val="0000FF"/>
                </a:solidFill>
                <a:cs typeface="Arial" charset="0"/>
              </a:rPr>
              <a:t>uniones </a:t>
            </a:r>
            <a:r>
              <a:rPr lang="es-ES" altLang="es-AR" sz="2400" b="1">
                <a:solidFill>
                  <a:srgbClr val="0000FF"/>
                </a:solidFill>
                <a:latin typeface="Symbol" pitchFamily="18" charset="2"/>
                <a:cs typeface="Arial" charset="0"/>
              </a:rPr>
              <a:t>a</a:t>
            </a:r>
            <a:r>
              <a:rPr lang="es-ES" altLang="es-AR" sz="2400" b="1">
                <a:solidFill>
                  <a:srgbClr val="0000FF"/>
                </a:solidFill>
                <a:cs typeface="Arial" charset="0"/>
              </a:rPr>
              <a:t>-1,4</a:t>
            </a:r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2555776" y="5589588"/>
            <a:ext cx="647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 rot="954990">
            <a:off x="2790638" y="5975350"/>
            <a:ext cx="2355850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400" b="1">
                <a:solidFill>
                  <a:srgbClr val="0000FF"/>
                </a:solidFill>
                <a:cs typeface="Arial" charset="0"/>
              </a:rPr>
              <a:t>uniones </a:t>
            </a:r>
            <a:r>
              <a:rPr lang="es-ES" altLang="es-AR" sz="2400" b="1">
                <a:solidFill>
                  <a:srgbClr val="0000FF"/>
                </a:solidFill>
                <a:latin typeface="Symbol" pitchFamily="18" charset="2"/>
                <a:cs typeface="Arial" charset="0"/>
              </a:rPr>
              <a:t>a</a:t>
            </a:r>
            <a:r>
              <a:rPr lang="es-ES" altLang="es-AR" sz="2400" b="1">
                <a:solidFill>
                  <a:srgbClr val="0000FF"/>
                </a:solidFill>
                <a:cs typeface="Arial" charset="0"/>
              </a:rPr>
              <a:t>-1,6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468313" y="3573463"/>
            <a:ext cx="7704137" cy="528637"/>
          </a:xfrm>
          <a:prstGeom prst="rect">
            <a:avLst/>
          </a:prstGeom>
          <a:solidFill>
            <a:srgbClr val="A2FAF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2800" b="1" i="1" dirty="0" smtClean="0">
                <a:solidFill>
                  <a:schemeClr val="accent2"/>
                </a:solidFill>
                <a:cs typeface="Arial" charset="0"/>
              </a:rPr>
              <a:t>EN UN </a:t>
            </a:r>
            <a:r>
              <a:rPr lang="es-ES" altLang="es-AR" sz="2800" b="1" i="1" dirty="0">
                <a:solidFill>
                  <a:schemeClr val="accent2"/>
                </a:solidFill>
                <a:cs typeface="Arial" charset="0"/>
              </a:rPr>
              <a:t>PUNTO DE </a:t>
            </a:r>
            <a:r>
              <a:rPr lang="es-ES" altLang="es-AR" sz="2800" b="1" i="1" dirty="0" smtClean="0">
                <a:solidFill>
                  <a:schemeClr val="accent2"/>
                </a:solidFill>
                <a:cs typeface="Arial" charset="0"/>
              </a:rPr>
              <a:t>RAMIFICACIÓN: </a:t>
            </a:r>
            <a:endParaRPr lang="es-ES" altLang="es-AR" sz="2800" b="1" i="1" dirty="0">
              <a:solidFill>
                <a:schemeClr val="accent2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81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 descr="&#10;F15-13.GIF034                                                  00005B99Sumanas' Hard Drive            B4EBCDA7:"/>
          <p:cNvPicPr>
            <a:picLocks noChangeAspect="1" noChangeArrowheads="1"/>
          </p:cNvPicPr>
          <p:nvPr/>
        </p:nvPicPr>
        <p:blipFill>
          <a:blip r:embed="rId2">
            <a:lum bright="-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4" b="51225"/>
          <a:stretch>
            <a:fillRect/>
          </a:stretch>
        </p:blipFill>
        <p:spPr bwMode="auto">
          <a:xfrm>
            <a:off x="250825" y="2205038"/>
            <a:ext cx="4645025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54" descr="25%"/>
          <p:cNvSpPr>
            <a:spLocks noGrp="1" noChangeArrowheads="1"/>
          </p:cNvSpPr>
          <p:nvPr>
            <p:ph type="title"/>
          </p:nvPr>
        </p:nvSpPr>
        <p:spPr>
          <a:pattFill prst="pct25">
            <a:fgClr>
              <a:srgbClr val="00FFFF"/>
            </a:fgClr>
            <a:bgClr>
              <a:schemeClr val="bg1"/>
            </a:bgClr>
          </a:pattFill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hangingPunct="1"/>
            <a:r>
              <a:rPr lang="es-MX" altLang="es-AR" sz="3200" b="1" smtClean="0"/>
              <a:t>MECANISMO DE DEGRADACION DEL GLUCOGENO</a:t>
            </a:r>
            <a:endParaRPr lang="es-ES" altLang="es-AR" sz="3200" b="1" smtClean="0"/>
          </a:p>
        </p:txBody>
      </p:sp>
      <p:pic>
        <p:nvPicPr>
          <p:cNvPr id="8196" name="Picture 3" descr="&#10;F15-13.GIF034                                                  00005B99Sumanas' Hard Drive            B4EBCDA7:"/>
          <p:cNvPicPr>
            <a:picLocks noChangeAspect="1" noChangeArrowheads="1"/>
          </p:cNvPicPr>
          <p:nvPr/>
        </p:nvPicPr>
        <p:blipFill>
          <a:blip r:embed="rId2">
            <a:lum bright="-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1" t="48775"/>
          <a:stretch>
            <a:fillRect/>
          </a:stretch>
        </p:blipFill>
        <p:spPr bwMode="auto">
          <a:xfrm>
            <a:off x="4851400" y="1844675"/>
            <a:ext cx="4292600" cy="440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Text Box 56"/>
          <p:cNvSpPr txBox="1">
            <a:spLocks noChangeArrowheads="1"/>
          </p:cNvSpPr>
          <p:nvPr/>
        </p:nvSpPr>
        <p:spPr bwMode="auto">
          <a:xfrm>
            <a:off x="250825" y="1844675"/>
            <a:ext cx="2233613" cy="822325"/>
          </a:xfrm>
          <a:prstGeom prst="rect">
            <a:avLst/>
          </a:prstGeom>
          <a:solidFill>
            <a:srgbClr val="D5FF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AR" sz="2400"/>
              <a:t>EXTREMO NO REDUCTOR</a:t>
            </a:r>
            <a:endParaRPr lang="es-ES" altLang="es-AR" sz="2400"/>
          </a:p>
        </p:txBody>
      </p:sp>
      <p:sp>
        <p:nvSpPr>
          <p:cNvPr id="8198" name="Text Box 57"/>
          <p:cNvSpPr txBox="1">
            <a:spLocks noChangeArrowheads="1"/>
          </p:cNvSpPr>
          <p:nvPr/>
        </p:nvSpPr>
        <p:spPr bwMode="auto">
          <a:xfrm>
            <a:off x="1116013" y="3644900"/>
            <a:ext cx="3455987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AR" sz="2400"/>
              <a:t>Molécula de glucógeno</a:t>
            </a:r>
            <a:endParaRPr lang="es-ES" altLang="es-AR" sz="2400"/>
          </a:p>
        </p:txBody>
      </p:sp>
      <p:sp>
        <p:nvSpPr>
          <p:cNvPr id="8199" name="Text Box 58"/>
          <p:cNvSpPr txBox="1">
            <a:spLocks noChangeArrowheads="1"/>
          </p:cNvSpPr>
          <p:nvPr/>
        </p:nvSpPr>
        <p:spPr bwMode="auto">
          <a:xfrm>
            <a:off x="250825" y="4076700"/>
            <a:ext cx="2233613" cy="822325"/>
          </a:xfrm>
          <a:prstGeom prst="rect">
            <a:avLst/>
          </a:prstGeom>
          <a:solidFill>
            <a:srgbClr val="F8FD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AR" sz="2400" i="1"/>
              <a:t>Glucógeno fosforilasa</a:t>
            </a:r>
            <a:endParaRPr lang="es-ES" altLang="es-AR" sz="2400" i="1"/>
          </a:p>
        </p:txBody>
      </p:sp>
      <p:sp>
        <p:nvSpPr>
          <p:cNvPr id="8200" name="Line 59"/>
          <p:cNvSpPr>
            <a:spLocks noChangeShapeType="1"/>
          </p:cNvSpPr>
          <p:nvPr/>
        </p:nvSpPr>
        <p:spPr bwMode="auto">
          <a:xfrm>
            <a:off x="2555875" y="4005263"/>
            <a:ext cx="0" cy="10795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8201" name="Text Box 60"/>
          <p:cNvSpPr txBox="1">
            <a:spLocks noChangeArrowheads="1"/>
          </p:cNvSpPr>
          <p:nvPr/>
        </p:nvSpPr>
        <p:spPr bwMode="auto">
          <a:xfrm>
            <a:off x="179388" y="5851525"/>
            <a:ext cx="223361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2400" b="1">
                <a:solidFill>
                  <a:srgbClr val="0000FF"/>
                </a:solidFill>
              </a:rPr>
              <a:t>Glu-1-P</a:t>
            </a:r>
            <a:endParaRPr lang="es-ES" altLang="es-AR" sz="2400" b="1">
              <a:solidFill>
                <a:srgbClr val="0000FF"/>
              </a:solidFill>
            </a:endParaRPr>
          </a:p>
        </p:txBody>
      </p:sp>
      <p:sp>
        <p:nvSpPr>
          <p:cNvPr id="8202" name="Text Box 61"/>
          <p:cNvSpPr txBox="1">
            <a:spLocks noChangeArrowheads="1"/>
          </p:cNvSpPr>
          <p:nvPr/>
        </p:nvSpPr>
        <p:spPr bwMode="auto">
          <a:xfrm>
            <a:off x="3851275" y="2319338"/>
            <a:ext cx="1295400" cy="822325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AR" sz="2400"/>
              <a:t>uniones </a:t>
            </a:r>
            <a:r>
              <a:rPr lang="es-ES_tradnl" altLang="es-AR" sz="2400">
                <a:latin typeface="Symbol" pitchFamily="18" charset="2"/>
              </a:rPr>
              <a:t>a</a:t>
            </a:r>
            <a:r>
              <a:rPr lang="es-ES_tradnl" altLang="es-AR" sz="2400"/>
              <a:t>-1,6</a:t>
            </a:r>
            <a:endParaRPr lang="es-ES" altLang="es-AR" sz="2400"/>
          </a:p>
        </p:txBody>
      </p:sp>
      <p:sp>
        <p:nvSpPr>
          <p:cNvPr id="8203" name="Text Box 62"/>
          <p:cNvSpPr txBox="1">
            <a:spLocks noChangeArrowheads="1"/>
          </p:cNvSpPr>
          <p:nvPr/>
        </p:nvSpPr>
        <p:spPr bwMode="auto">
          <a:xfrm>
            <a:off x="5292725" y="1989138"/>
            <a:ext cx="2233613" cy="822325"/>
          </a:xfrm>
          <a:prstGeom prst="rect">
            <a:avLst/>
          </a:prstGeom>
          <a:solidFill>
            <a:srgbClr val="F8FD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 i="1"/>
              <a:t>Glucógeno transferasa</a:t>
            </a:r>
            <a:endParaRPr lang="es-ES" altLang="es-AR" sz="1800"/>
          </a:p>
        </p:txBody>
      </p:sp>
      <p:sp>
        <p:nvSpPr>
          <p:cNvPr id="8204" name="Text Box 63"/>
          <p:cNvSpPr txBox="1">
            <a:spLocks noChangeArrowheads="1"/>
          </p:cNvSpPr>
          <p:nvPr/>
        </p:nvSpPr>
        <p:spPr bwMode="auto">
          <a:xfrm>
            <a:off x="4356100" y="3789363"/>
            <a:ext cx="2233613" cy="1096962"/>
          </a:xfrm>
          <a:prstGeom prst="rect">
            <a:avLst/>
          </a:prstGeom>
          <a:solidFill>
            <a:srgbClr val="F8FD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s-AR" sz="2400" i="1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AR" sz="2400" i="1"/>
              <a:t>Glucosidasa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AR" sz="1800"/>
          </a:p>
        </p:txBody>
      </p:sp>
      <p:sp>
        <p:nvSpPr>
          <p:cNvPr id="8205" name="Text Box 64"/>
          <p:cNvSpPr txBox="1">
            <a:spLocks noChangeArrowheads="1"/>
          </p:cNvSpPr>
          <p:nvPr/>
        </p:nvSpPr>
        <p:spPr bwMode="auto">
          <a:xfrm>
            <a:off x="7524750" y="4221163"/>
            <a:ext cx="1439863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400" b="1">
                <a:solidFill>
                  <a:srgbClr val="0000FF"/>
                </a:solidFill>
              </a:rPr>
              <a:t>Glucosa</a:t>
            </a:r>
            <a:endParaRPr lang="es-ES" altLang="es-AR" sz="1800"/>
          </a:p>
        </p:txBody>
      </p:sp>
      <p:sp>
        <p:nvSpPr>
          <p:cNvPr id="8206" name="Rectangle 65"/>
          <p:cNvSpPr>
            <a:spLocks noChangeArrowheads="1"/>
          </p:cNvSpPr>
          <p:nvPr/>
        </p:nvSpPr>
        <p:spPr bwMode="auto">
          <a:xfrm>
            <a:off x="5076825" y="5445125"/>
            <a:ext cx="3240088" cy="863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8207" name="Line 66"/>
          <p:cNvSpPr>
            <a:spLocks noChangeShapeType="1"/>
          </p:cNvSpPr>
          <p:nvPr/>
        </p:nvSpPr>
        <p:spPr bwMode="auto">
          <a:xfrm>
            <a:off x="6732588" y="3789363"/>
            <a:ext cx="0" cy="10795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0445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0" y="422275"/>
            <a:ext cx="6157913" cy="602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610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3 CuadroTexto"/>
          <p:cNvSpPr txBox="1">
            <a:spLocks noChangeArrowheads="1"/>
          </p:cNvSpPr>
          <p:nvPr/>
        </p:nvSpPr>
        <p:spPr bwMode="auto">
          <a:xfrm>
            <a:off x="-28575" y="1268413"/>
            <a:ext cx="9131300" cy="3970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AR" altLang="es-AR" sz="2800" b="1" u="sng" dirty="0"/>
              <a:t>FORMACIÓN DE G-6-P</a:t>
            </a:r>
            <a:r>
              <a:rPr lang="es-AR" altLang="es-AR" sz="2800" b="1" u="sng" dirty="0">
                <a:sym typeface="Wingdings" pitchFamily="2" charset="2"/>
              </a:rPr>
              <a:t> </a:t>
            </a:r>
          </a:p>
          <a:p>
            <a:pPr eaLnBrk="1" hangingPunct="1"/>
            <a:endParaRPr lang="es-AR" altLang="es-AR" sz="2800" b="1" dirty="0">
              <a:sym typeface="Wingdings" pitchFamily="2" charset="2"/>
            </a:endParaRPr>
          </a:p>
          <a:p>
            <a:pPr eaLnBrk="1" hangingPunct="1"/>
            <a:r>
              <a:rPr lang="es-AR" altLang="es-AR" sz="2800" b="1" dirty="0">
                <a:sym typeface="Wingdings" pitchFamily="2" charset="2"/>
              </a:rPr>
              <a:t>GLU-1-P   FOSFOGLUCOMUTASA GLU-6-P</a:t>
            </a:r>
          </a:p>
          <a:p>
            <a:pPr eaLnBrk="1" hangingPunct="1"/>
            <a:endParaRPr lang="es-AR" altLang="es-AR" sz="2800" b="1" dirty="0">
              <a:sym typeface="Wingdings" pitchFamily="2" charset="2"/>
            </a:endParaRPr>
          </a:p>
          <a:p>
            <a:pPr eaLnBrk="1" hangingPunct="1"/>
            <a:endParaRPr lang="es-AR" altLang="es-AR" sz="2800" b="1" dirty="0">
              <a:sym typeface="Wingdings" pitchFamily="2" charset="2"/>
            </a:endParaRPr>
          </a:p>
          <a:p>
            <a:pPr eaLnBrk="1" hangingPunct="1"/>
            <a:endParaRPr lang="es-AR" altLang="es-AR" sz="2800" b="1" dirty="0">
              <a:sym typeface="Wingdings" pitchFamily="2" charset="2"/>
            </a:endParaRPr>
          </a:p>
          <a:p>
            <a:pPr eaLnBrk="1" hangingPunct="1"/>
            <a:r>
              <a:rPr lang="es-AR" altLang="es-AR" sz="2800" b="1" u="sng" dirty="0">
                <a:sym typeface="Wingdings" pitchFamily="2" charset="2"/>
              </a:rPr>
              <a:t>FORMACIÓN DE GLUCOSA </a:t>
            </a:r>
            <a:r>
              <a:rPr lang="es-AR" altLang="es-AR" sz="2800" b="1" u="sng" dirty="0" smtClean="0">
                <a:sym typeface="Wingdings" pitchFamily="2" charset="2"/>
              </a:rPr>
              <a:t>LIBRE (hígado)</a:t>
            </a:r>
            <a:endParaRPr lang="es-AR" altLang="es-AR" sz="2800" b="1" u="sng" dirty="0">
              <a:sym typeface="Wingdings" pitchFamily="2" charset="2"/>
            </a:endParaRPr>
          </a:p>
          <a:p>
            <a:pPr eaLnBrk="1" hangingPunct="1"/>
            <a:endParaRPr lang="es-AR" altLang="es-AR" sz="2800" b="1" dirty="0">
              <a:sym typeface="Wingdings" pitchFamily="2" charset="2"/>
            </a:endParaRPr>
          </a:p>
          <a:p>
            <a:pPr eaLnBrk="1" hangingPunct="1"/>
            <a:r>
              <a:rPr lang="es-AR" altLang="es-AR" sz="2800" b="1" dirty="0">
                <a:sym typeface="Wingdings" pitchFamily="2" charset="2"/>
              </a:rPr>
              <a:t>G-6-P  GLUCOSA-6-FOSFATASA G LIBRE + Pi</a:t>
            </a:r>
            <a:endParaRPr lang="es-AR" altLang="es-AR" sz="2800" b="1" dirty="0"/>
          </a:p>
        </p:txBody>
      </p:sp>
    </p:spTree>
    <p:extLst>
      <p:ext uri="{BB962C8B-B14F-4D97-AF65-F5344CB8AC3E}">
        <p14:creationId xmlns:p14="http://schemas.microsoft.com/office/powerpoint/2010/main" val="370797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2" descr="25%"/>
          <p:cNvSpPr>
            <a:spLocks noChangeArrowheads="1"/>
          </p:cNvSpPr>
          <p:nvPr/>
        </p:nvSpPr>
        <p:spPr bwMode="auto">
          <a:xfrm>
            <a:off x="4953000" y="4652963"/>
            <a:ext cx="4191000" cy="1676400"/>
          </a:xfrm>
          <a:prstGeom prst="ellipse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18435" name="Text Box 3" descr="25%"/>
          <p:cNvSpPr txBox="1">
            <a:spLocks noChangeArrowheads="1"/>
          </p:cNvSpPr>
          <p:nvPr/>
        </p:nvSpPr>
        <p:spPr bwMode="auto">
          <a:xfrm>
            <a:off x="1371600" y="3141663"/>
            <a:ext cx="6705600" cy="831850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AR" altLang="es-AR" sz="2400" b="1" i="1"/>
              <a:t>Proceso activo después de una ingesta rica en Hidratos de Carbono</a:t>
            </a:r>
            <a:endParaRPr lang="es-ES" altLang="es-AR" sz="2400" b="1" i="1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268413" y="1844675"/>
            <a:ext cx="6911975" cy="1076325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AR" altLang="es-AR" b="1" i="1"/>
              <a:t>Tiene lugar principalmente en los animales superiores.</a:t>
            </a:r>
            <a:endParaRPr lang="es-ES" altLang="es-AR" b="1" i="1"/>
          </a:p>
        </p:txBody>
      </p:sp>
      <p:sp>
        <p:nvSpPr>
          <p:cNvPr id="18437" name="Text Box 5" descr="25%"/>
          <p:cNvSpPr txBox="1">
            <a:spLocks noChangeArrowheads="1"/>
          </p:cNvSpPr>
          <p:nvPr/>
        </p:nvSpPr>
        <p:spPr bwMode="auto">
          <a:xfrm>
            <a:off x="971550" y="4365625"/>
            <a:ext cx="2743200" cy="2055813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sz="2400" b="1"/>
              <a:t>PRECURSORES: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s-AR" altLang="es-AR" sz="2400" b="1"/>
              <a:t>GLUCOSA	        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s-AR" altLang="es-AR" sz="2400" b="1"/>
              <a:t>LACTATO	          ALANINA</a:t>
            </a:r>
            <a:endParaRPr lang="es-ES" altLang="es-AR" sz="2400" b="1"/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6096000" y="4876800"/>
            <a:ext cx="2667000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sz="2400" b="1" dirty="0"/>
              <a:t>GLU        Glu-6-P               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sz="2400" b="1" dirty="0"/>
              <a:t>                Glu-1-P</a:t>
            </a:r>
            <a:endParaRPr lang="es-ES" altLang="es-AR" sz="2400" b="1" dirty="0"/>
          </a:p>
        </p:txBody>
      </p:sp>
      <p:sp>
        <p:nvSpPr>
          <p:cNvPr id="18439" name="AutoShape 7"/>
          <p:cNvSpPr>
            <a:spLocks noChangeArrowheads="1"/>
          </p:cNvSpPr>
          <p:nvPr/>
        </p:nvSpPr>
        <p:spPr bwMode="auto">
          <a:xfrm>
            <a:off x="3810000" y="4953000"/>
            <a:ext cx="914400" cy="381000"/>
          </a:xfrm>
          <a:prstGeom prst="curvedDownArrow">
            <a:avLst>
              <a:gd name="adj1" fmla="val 48000"/>
              <a:gd name="adj2" fmla="val 96000"/>
              <a:gd name="adj3" fmla="val 3333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 rot="759285">
            <a:off x="4343400" y="5562600"/>
            <a:ext cx="2057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sz="2400"/>
              <a:t>Citoplasma de la célula</a:t>
            </a:r>
            <a:endParaRPr lang="es-ES" altLang="es-AR" sz="2400"/>
          </a:p>
        </p:txBody>
      </p:sp>
      <p:sp>
        <p:nvSpPr>
          <p:cNvPr id="18441" name="AutoShape 9"/>
          <p:cNvSpPr>
            <a:spLocks noChangeArrowheads="1"/>
          </p:cNvSpPr>
          <p:nvPr/>
        </p:nvSpPr>
        <p:spPr bwMode="auto">
          <a:xfrm>
            <a:off x="6948488" y="5013325"/>
            <a:ext cx="533400" cy="152400"/>
          </a:xfrm>
          <a:prstGeom prst="rightArrow">
            <a:avLst>
              <a:gd name="adj1" fmla="val 50000"/>
              <a:gd name="adj2" fmla="val 87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18442" name="AutoShape 10"/>
          <p:cNvSpPr>
            <a:spLocks noChangeArrowheads="1"/>
          </p:cNvSpPr>
          <p:nvPr/>
        </p:nvSpPr>
        <p:spPr bwMode="auto">
          <a:xfrm>
            <a:off x="6553200" y="5638800"/>
            <a:ext cx="533400" cy="152400"/>
          </a:xfrm>
          <a:prstGeom prst="rightArrow">
            <a:avLst>
              <a:gd name="adj1" fmla="val 50000"/>
              <a:gd name="adj2" fmla="val 87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18443" name="Rectangle 11"/>
          <p:cNvSpPr>
            <a:spLocks noGrp="1" noChangeArrowheads="1"/>
          </p:cNvSpPr>
          <p:nvPr>
            <p:ph type="title"/>
          </p:nvPr>
        </p:nvSpPr>
        <p:spPr>
          <a:xfrm>
            <a:off x="827088" y="333375"/>
            <a:ext cx="7772400" cy="1143000"/>
          </a:xfrm>
          <a:solidFill>
            <a:srgbClr val="FFCCCC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hangingPunct="1"/>
            <a:r>
              <a:rPr lang="es-AR" altLang="es-AR" sz="3200" b="1" dirty="0" smtClean="0">
                <a:solidFill>
                  <a:schemeClr val="accent2"/>
                </a:solidFill>
              </a:rPr>
              <a:t/>
            </a:r>
            <a:br>
              <a:rPr lang="es-AR" altLang="es-AR" sz="3200" b="1" dirty="0" smtClean="0">
                <a:solidFill>
                  <a:schemeClr val="accent2"/>
                </a:solidFill>
              </a:rPr>
            </a:br>
            <a:r>
              <a:rPr lang="es-AR" altLang="es-AR" sz="3200" b="1" dirty="0" smtClean="0">
                <a:solidFill>
                  <a:schemeClr val="accent2"/>
                </a:solidFill>
              </a:rPr>
              <a:t>BIOSINTESIS DE GLUCOGENO: GLUCOGENO-GENESIS</a:t>
            </a:r>
            <a:r>
              <a:rPr lang="es-ES" altLang="es-AR" sz="3200" b="1" dirty="0" smtClean="0">
                <a:solidFill>
                  <a:schemeClr val="accent2"/>
                </a:solidFill>
              </a:rPr>
              <a:t/>
            </a:r>
            <a:br>
              <a:rPr lang="es-ES" altLang="es-AR" sz="3200" b="1" dirty="0" smtClean="0">
                <a:solidFill>
                  <a:schemeClr val="accent2"/>
                </a:solidFill>
              </a:rPr>
            </a:br>
            <a:endParaRPr lang="es-ES" altLang="es-AR" sz="3200" b="1" dirty="0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79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14400"/>
          </a:xfrm>
          <a:gradFill rotWithShape="0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z="3600" b="1" smtClean="0"/>
              <a:t>GLUCOGENOGENESIS</a:t>
            </a:r>
          </a:p>
        </p:txBody>
      </p:sp>
      <p:sp>
        <p:nvSpPr>
          <p:cNvPr id="19459" name="Rectangle 3" descr="60%"/>
          <p:cNvSpPr>
            <a:spLocks noGrp="1" noChangeArrowheads="1"/>
          </p:cNvSpPr>
          <p:nvPr>
            <p:ph type="body" idx="1"/>
          </p:nvPr>
        </p:nvSpPr>
        <p:spPr>
          <a:xfrm>
            <a:off x="179388" y="1628775"/>
            <a:ext cx="8713787" cy="4752975"/>
          </a:xfrm>
          <a:pattFill prst="pct60">
            <a:fgClr>
              <a:srgbClr val="B7FDDF"/>
            </a:fgClr>
            <a:bgClr>
              <a:schemeClr val="bg1"/>
            </a:bgClr>
          </a:patt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altLang="es-AR" sz="2800" b="1" smtClean="0"/>
              <a:t>La biosíntesis de glucógeno está coordinada recíprocamente con la degradación.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altLang="es-AR" sz="2800" b="1" smtClean="0"/>
          </a:p>
          <a:p>
            <a:pPr eaLnBrk="1" hangingPunct="1">
              <a:lnSpc>
                <a:spcPct val="90000"/>
              </a:lnSpc>
            </a:pPr>
            <a:r>
              <a:rPr lang="es-ES" altLang="es-AR" sz="2800" b="1" smtClean="0"/>
              <a:t>Es una vía importante en hígado y músculo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altLang="es-AR" sz="2800" b="1" smtClean="0"/>
          </a:p>
          <a:p>
            <a:pPr eaLnBrk="1" hangingPunct="1">
              <a:lnSpc>
                <a:spcPct val="90000"/>
              </a:lnSpc>
            </a:pPr>
            <a:r>
              <a:rPr lang="es-ES" altLang="es-AR" sz="2800" b="1" smtClean="0"/>
              <a:t>La UDP-glucosa es el sustrato de la enzima </a:t>
            </a:r>
            <a:r>
              <a:rPr lang="es-ES" altLang="es-AR" sz="2800" b="1" i="1" smtClean="0"/>
              <a:t>glucógeno sintasa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altLang="es-AR" sz="2800" b="1" i="1" smtClean="0"/>
          </a:p>
          <a:p>
            <a:pPr eaLnBrk="1" hangingPunct="1">
              <a:lnSpc>
                <a:spcPct val="90000"/>
              </a:lnSpc>
            </a:pPr>
            <a:r>
              <a:rPr lang="es-ES" altLang="es-AR" sz="2800" b="1" smtClean="0"/>
              <a:t>Se inicia con glucosa-6-fosfato que se convierte en glucosa-1-fosfato por acción de una </a:t>
            </a:r>
            <a:r>
              <a:rPr lang="es-ES" altLang="es-AR" sz="2800" b="1" i="1" smtClean="0"/>
              <a:t>mutasa.</a:t>
            </a:r>
          </a:p>
        </p:txBody>
      </p:sp>
    </p:spTree>
    <p:extLst>
      <p:ext uri="{BB962C8B-B14F-4D97-AF65-F5344CB8AC3E}">
        <p14:creationId xmlns:p14="http://schemas.microsoft.com/office/powerpoint/2010/main" val="40606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09538" y="333375"/>
            <a:ext cx="8926512" cy="1076325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b="1"/>
              <a:t>Enzimas que intervienen en el proceso de sintesis de glucógeno o glucógeno-genesis</a:t>
            </a:r>
            <a:endParaRPr lang="es-ES" altLang="es-AR" b="1"/>
          </a:p>
        </p:txBody>
      </p:sp>
      <p:sp>
        <p:nvSpPr>
          <p:cNvPr id="20483" name="Text Box 3" descr="25%"/>
          <p:cNvSpPr txBox="1">
            <a:spLocks noChangeArrowheads="1"/>
          </p:cNvSpPr>
          <p:nvPr/>
        </p:nvSpPr>
        <p:spPr bwMode="auto">
          <a:xfrm>
            <a:off x="611188" y="2133600"/>
            <a:ext cx="7162800" cy="2784475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b="1" i="1">
                <a:solidFill>
                  <a:srgbClr val="0000FF"/>
                </a:solidFill>
              </a:rPr>
              <a:t>Fosfoglucomutasa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b="1" i="1">
                <a:solidFill>
                  <a:srgbClr val="0000FF"/>
                </a:solidFill>
              </a:rPr>
              <a:t>UDP-glucosa pirofosforilasa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b="1" i="1">
                <a:solidFill>
                  <a:srgbClr val="0000FF"/>
                </a:solidFill>
              </a:rPr>
              <a:t>Glucogeno sintasa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b="1" i="1">
                <a:solidFill>
                  <a:srgbClr val="0000FF"/>
                </a:solidFill>
              </a:rPr>
              <a:t>Enzima ramificante</a:t>
            </a:r>
            <a:endParaRPr lang="es-ES" altLang="es-AR" b="1" i="1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64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 descr="25%"/>
          <p:cNvSpPr txBox="1">
            <a:spLocks noChangeArrowheads="1"/>
          </p:cNvSpPr>
          <p:nvPr/>
        </p:nvSpPr>
        <p:spPr bwMode="auto">
          <a:xfrm>
            <a:off x="381000" y="381000"/>
            <a:ext cx="8458200" cy="1320800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i="1">
                <a:solidFill>
                  <a:schemeClr val="accent2"/>
                </a:solidFill>
              </a:rPr>
              <a:t>Fosfoglucomutasa: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i="1"/>
              <a:t>GLU-6-P                              GLU-1-P</a:t>
            </a:r>
            <a:endParaRPr lang="es-ES" altLang="es-AR" i="1"/>
          </a:p>
        </p:txBody>
      </p:sp>
      <p:sp>
        <p:nvSpPr>
          <p:cNvPr id="21507" name="AutoShape 3"/>
          <p:cNvSpPr>
            <a:spLocks noChangeArrowheads="1"/>
          </p:cNvSpPr>
          <p:nvPr/>
        </p:nvSpPr>
        <p:spPr bwMode="auto">
          <a:xfrm>
            <a:off x="3048000" y="1219200"/>
            <a:ext cx="1981200" cy="228600"/>
          </a:xfrm>
          <a:prstGeom prst="leftRightArrow">
            <a:avLst>
              <a:gd name="adj1" fmla="val 50000"/>
              <a:gd name="adj2" fmla="val 17333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21508" name="Text Box 4" descr="25%"/>
          <p:cNvSpPr txBox="1">
            <a:spLocks noChangeArrowheads="1"/>
          </p:cNvSpPr>
          <p:nvPr/>
        </p:nvSpPr>
        <p:spPr bwMode="auto">
          <a:xfrm>
            <a:off x="457200" y="2209800"/>
            <a:ext cx="8458200" cy="1076325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AR" altLang="es-AR" i="1">
                <a:solidFill>
                  <a:schemeClr val="accent2"/>
                </a:solidFill>
              </a:rPr>
              <a:t>UDP-glucosa pirofosforilasa</a:t>
            </a:r>
            <a:endParaRPr lang="es-AR" altLang="es-AR" i="1"/>
          </a:p>
          <a:p>
            <a:pPr>
              <a:spcBef>
                <a:spcPct val="0"/>
              </a:spcBef>
              <a:buFontTx/>
              <a:buNone/>
            </a:pPr>
            <a:r>
              <a:rPr lang="es-AR" altLang="es-AR" i="1"/>
              <a:t>GLU-1-P   + UTP                   UDP- GLU + PPi</a:t>
            </a:r>
            <a:endParaRPr lang="es-ES" altLang="es-AR" i="1"/>
          </a:p>
        </p:txBody>
      </p:sp>
      <p:sp>
        <p:nvSpPr>
          <p:cNvPr id="21509" name="AutoShape 5"/>
          <p:cNvSpPr>
            <a:spLocks noChangeArrowheads="1"/>
          </p:cNvSpPr>
          <p:nvPr/>
        </p:nvSpPr>
        <p:spPr bwMode="auto">
          <a:xfrm>
            <a:off x="3810000" y="2971800"/>
            <a:ext cx="1981200" cy="228600"/>
          </a:xfrm>
          <a:prstGeom prst="leftRightArrow">
            <a:avLst>
              <a:gd name="adj1" fmla="val 50000"/>
              <a:gd name="adj2" fmla="val 17333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21510" name="Text Box 6" descr="25%"/>
          <p:cNvSpPr txBox="1">
            <a:spLocks noChangeArrowheads="1"/>
          </p:cNvSpPr>
          <p:nvPr/>
        </p:nvSpPr>
        <p:spPr bwMode="auto">
          <a:xfrm>
            <a:off x="381000" y="3733800"/>
            <a:ext cx="8458200" cy="2538413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i="1">
                <a:solidFill>
                  <a:schemeClr val="accent2"/>
                </a:solidFill>
              </a:rPr>
              <a:t>Glucógeno sintasa ó sintetasa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AR" altLang="es-AR" i="1"/>
              <a:t>UDP- GLU + Glucógeno (n)</a:t>
            </a:r>
          </a:p>
          <a:p>
            <a:pPr>
              <a:spcBef>
                <a:spcPct val="0"/>
              </a:spcBef>
              <a:buFontTx/>
              <a:buNone/>
            </a:pPr>
            <a:endParaRPr lang="es-AR" altLang="es-AR" i="1"/>
          </a:p>
          <a:p>
            <a:pPr>
              <a:spcBef>
                <a:spcPct val="0"/>
              </a:spcBef>
              <a:buFontTx/>
              <a:buNone/>
            </a:pPr>
            <a:r>
              <a:rPr lang="es-AR" altLang="es-AR" i="1"/>
              <a:t>                            Glucógeno (n+ 1) + UDP</a:t>
            </a:r>
            <a:endParaRPr lang="es-ES" altLang="es-AR" i="1"/>
          </a:p>
          <a:p>
            <a:pPr>
              <a:spcBef>
                <a:spcPct val="0"/>
              </a:spcBef>
              <a:buFontTx/>
              <a:buNone/>
            </a:pPr>
            <a:endParaRPr lang="es-ES" altLang="es-AR" i="1"/>
          </a:p>
        </p:txBody>
      </p:sp>
      <p:sp>
        <p:nvSpPr>
          <p:cNvPr id="21511" name="AutoShape 7"/>
          <p:cNvSpPr>
            <a:spLocks noChangeArrowheads="1"/>
          </p:cNvSpPr>
          <p:nvPr/>
        </p:nvSpPr>
        <p:spPr bwMode="auto">
          <a:xfrm>
            <a:off x="2667000" y="4724400"/>
            <a:ext cx="914400" cy="838200"/>
          </a:xfrm>
          <a:prstGeom prst="curvedRightArrow">
            <a:avLst>
              <a:gd name="adj1" fmla="val 20000"/>
              <a:gd name="adj2" fmla="val 40000"/>
              <a:gd name="adj3" fmla="val 36364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PE" altLang="es-AR" sz="1800"/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 rot="-974917">
            <a:off x="5651500" y="4652963"/>
            <a:ext cx="1584325" cy="376237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AR" sz="1800" b="1"/>
              <a:t>Unión </a:t>
            </a:r>
            <a:r>
              <a:rPr lang="es-ES" altLang="es-AR" sz="1800" b="1">
                <a:latin typeface="Symbol" pitchFamily="18" charset="2"/>
              </a:rPr>
              <a:t>a</a:t>
            </a:r>
            <a:r>
              <a:rPr lang="es-ES" altLang="es-AR" sz="1800" b="1"/>
              <a:t>-1,4</a:t>
            </a:r>
          </a:p>
        </p:txBody>
      </p:sp>
    </p:spTree>
    <p:extLst>
      <p:ext uri="{BB962C8B-B14F-4D97-AF65-F5344CB8AC3E}">
        <p14:creationId xmlns:p14="http://schemas.microsoft.com/office/powerpoint/2010/main" val="238127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 descr="25%"/>
          <p:cNvSpPr txBox="1">
            <a:spLocks noChangeArrowheads="1"/>
          </p:cNvSpPr>
          <p:nvPr/>
        </p:nvSpPr>
        <p:spPr bwMode="auto">
          <a:xfrm>
            <a:off x="395288" y="1196975"/>
            <a:ext cx="8458200" cy="2538413"/>
          </a:xfrm>
          <a:prstGeom prst="rect">
            <a:avLst/>
          </a:prstGeom>
          <a:pattFill prst="pct25">
            <a:fgClr>
              <a:srgbClr val="FFCCCC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AR" altLang="es-AR" i="1">
                <a:solidFill>
                  <a:schemeClr val="accent2"/>
                </a:solidFill>
              </a:rPr>
              <a:t>Enzima ramificante</a:t>
            </a:r>
            <a:r>
              <a:rPr lang="es-AR" altLang="es-AR" i="1"/>
              <a:t> :</a:t>
            </a:r>
          </a:p>
          <a:p>
            <a:pPr>
              <a:spcBef>
                <a:spcPct val="0"/>
              </a:spcBef>
              <a:buFontTx/>
              <a:buNone/>
            </a:pPr>
            <a:endParaRPr lang="es-AR" altLang="es-AR" i="1"/>
          </a:p>
          <a:p>
            <a:pPr>
              <a:spcBef>
                <a:spcPct val="0"/>
              </a:spcBef>
              <a:buFontTx/>
              <a:buNone/>
            </a:pPr>
            <a:r>
              <a:rPr lang="es-AR" altLang="es-AR" i="1"/>
              <a:t>Amilo </a:t>
            </a:r>
            <a:r>
              <a:rPr lang="es-AR" altLang="es-AR" i="1">
                <a:latin typeface="Symbol" pitchFamily="18" charset="2"/>
              </a:rPr>
              <a:t>a</a:t>
            </a:r>
            <a:r>
              <a:rPr lang="es-AR" altLang="es-AR" i="1"/>
              <a:t>(1,4       1,6) glucosil transferasa</a:t>
            </a:r>
          </a:p>
          <a:p>
            <a:pPr>
              <a:spcBef>
                <a:spcPct val="0"/>
              </a:spcBef>
              <a:buFontTx/>
              <a:buNone/>
            </a:pPr>
            <a:endParaRPr lang="es-AR" altLang="es-AR" i="1"/>
          </a:p>
          <a:p>
            <a:pPr>
              <a:spcBef>
                <a:spcPct val="0"/>
              </a:spcBef>
              <a:buFontTx/>
              <a:buNone/>
            </a:pPr>
            <a:endParaRPr lang="es-ES" altLang="es-AR" i="1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50825" y="4437063"/>
            <a:ext cx="8534400" cy="1076325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AR" altLang="es-AR" i="1"/>
              <a:t>Forma enlaces glicosídicos </a:t>
            </a:r>
            <a:r>
              <a:rPr lang="es-AR" altLang="es-AR" i="1">
                <a:latin typeface="Symbol" pitchFamily="18" charset="2"/>
              </a:rPr>
              <a:t>a</a:t>
            </a:r>
            <a:r>
              <a:rPr lang="es-AR" altLang="es-AR" i="1"/>
              <a:t>(1,6) para las ramificaciones de la molécula de glucógeno</a:t>
            </a:r>
            <a:endParaRPr lang="es-ES" altLang="es-AR" i="1"/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2700338" y="2492375"/>
            <a:ext cx="5762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0625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69888"/>
            <a:ext cx="8351838" cy="623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519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20688"/>
            <a:ext cx="6059488" cy="674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6876256" y="4454203"/>
            <a:ext cx="182488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AR" b="1" dirty="0" smtClean="0"/>
              <a:t>Glucagón y adrenalina (+)</a:t>
            </a:r>
          </a:p>
          <a:p>
            <a:r>
              <a:rPr lang="es-AR" b="1" dirty="0" smtClean="0"/>
              <a:t>Insulina (-)</a:t>
            </a:r>
            <a:endParaRPr lang="es-AR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47827" y="4915868"/>
            <a:ext cx="182488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AR" b="1" dirty="0"/>
              <a:t>Insulina </a:t>
            </a:r>
            <a:r>
              <a:rPr lang="es-AR" b="1" dirty="0" smtClean="0"/>
              <a:t>(+)</a:t>
            </a:r>
            <a:endParaRPr lang="es-AR" b="1" dirty="0"/>
          </a:p>
          <a:p>
            <a:r>
              <a:rPr lang="es-AR" b="1" dirty="0" smtClean="0"/>
              <a:t>Glucagón y adrenalina (-)</a:t>
            </a:r>
          </a:p>
        </p:txBody>
      </p:sp>
    </p:spTree>
    <p:extLst>
      <p:ext uri="{BB962C8B-B14F-4D97-AF65-F5344CB8AC3E}">
        <p14:creationId xmlns:p14="http://schemas.microsoft.com/office/powerpoint/2010/main" val="243447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/>
          <p:cNvPicPr>
            <a:picLocks noChangeAspect="1" noChangeArrowheads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404813"/>
            <a:ext cx="7127875" cy="6218237"/>
          </a:xfrm>
          <a:prstGeom prst="rect">
            <a:avLst/>
          </a:prstGeom>
          <a:noFill/>
          <a:ln w="476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878" name="Text Box 6"/>
          <p:cNvSpPr txBox="1">
            <a:spLocks noChangeArrowheads="1"/>
          </p:cNvSpPr>
          <p:nvPr/>
        </p:nvSpPr>
        <p:spPr bwMode="auto">
          <a:xfrm>
            <a:off x="1354138" y="5078413"/>
            <a:ext cx="1800225" cy="822325"/>
          </a:xfrm>
          <a:prstGeom prst="rect">
            <a:avLst/>
          </a:prstGeom>
          <a:solidFill>
            <a:schemeClr val="bg1"/>
          </a:solidFill>
          <a:ln w="476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400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SGLUT</a:t>
            </a:r>
          </a:p>
          <a:p>
            <a:pPr>
              <a:defRPr/>
            </a:pPr>
            <a:endParaRPr lang="es-ES_tradnl" sz="2400" dirty="0">
              <a:solidFill>
                <a:srgbClr val="33333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9879" name="Text Box 7"/>
          <p:cNvSpPr txBox="1">
            <a:spLocks noChangeArrowheads="1"/>
          </p:cNvSpPr>
          <p:nvPr/>
        </p:nvSpPr>
        <p:spPr bwMode="auto">
          <a:xfrm>
            <a:off x="971550" y="3500438"/>
            <a:ext cx="1385888" cy="457200"/>
          </a:xfrm>
          <a:prstGeom prst="rect">
            <a:avLst/>
          </a:prstGeom>
          <a:solidFill>
            <a:schemeClr val="bg1"/>
          </a:solidFill>
          <a:ln w="476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Glucosa</a:t>
            </a:r>
          </a:p>
        </p:txBody>
      </p:sp>
      <p:sp>
        <p:nvSpPr>
          <p:cNvPr id="79880" name="Text Box 8"/>
          <p:cNvSpPr txBox="1">
            <a:spLocks noChangeArrowheads="1"/>
          </p:cNvSpPr>
          <p:nvPr/>
        </p:nvSpPr>
        <p:spPr bwMode="auto">
          <a:xfrm>
            <a:off x="7092950" y="4146550"/>
            <a:ext cx="1385888" cy="457200"/>
          </a:xfrm>
          <a:prstGeom prst="rect">
            <a:avLst/>
          </a:prstGeom>
          <a:solidFill>
            <a:schemeClr val="bg1"/>
          </a:solidFill>
          <a:ln w="476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Glucosa</a:t>
            </a:r>
          </a:p>
        </p:txBody>
      </p:sp>
      <p:sp>
        <p:nvSpPr>
          <p:cNvPr id="79882" name="Text Box 10"/>
          <p:cNvSpPr txBox="1">
            <a:spLocks noChangeArrowheads="1"/>
          </p:cNvSpPr>
          <p:nvPr/>
        </p:nvSpPr>
        <p:spPr bwMode="auto">
          <a:xfrm>
            <a:off x="900113" y="3979863"/>
            <a:ext cx="1641475" cy="457200"/>
          </a:xfrm>
          <a:prstGeom prst="rect">
            <a:avLst/>
          </a:prstGeom>
          <a:solidFill>
            <a:schemeClr val="bg1"/>
          </a:solidFill>
          <a:ln w="476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Galactosa</a:t>
            </a:r>
          </a:p>
        </p:txBody>
      </p:sp>
      <p:sp>
        <p:nvSpPr>
          <p:cNvPr id="79883" name="Text Box 11"/>
          <p:cNvSpPr txBox="1">
            <a:spLocks noChangeArrowheads="1"/>
          </p:cNvSpPr>
          <p:nvPr/>
        </p:nvSpPr>
        <p:spPr bwMode="auto">
          <a:xfrm>
            <a:off x="7092950" y="4435475"/>
            <a:ext cx="1641475" cy="457200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Galactosa</a:t>
            </a:r>
          </a:p>
        </p:txBody>
      </p:sp>
      <p:sp>
        <p:nvSpPr>
          <p:cNvPr id="79885" name="Text Box 13"/>
          <p:cNvSpPr txBox="1">
            <a:spLocks noChangeArrowheads="1"/>
          </p:cNvSpPr>
          <p:nvPr/>
        </p:nvSpPr>
        <p:spPr bwMode="auto">
          <a:xfrm>
            <a:off x="1403350" y="1484313"/>
            <a:ext cx="1471613" cy="457200"/>
          </a:xfrm>
          <a:prstGeom prst="rect">
            <a:avLst/>
          </a:prstGeom>
          <a:solidFill>
            <a:srgbClr val="FFCCCC"/>
          </a:solidFill>
          <a:ln w="476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Fructosa</a:t>
            </a:r>
          </a:p>
        </p:txBody>
      </p:sp>
      <p:sp>
        <p:nvSpPr>
          <p:cNvPr id="14345" name="AutoShape 14"/>
          <p:cNvSpPr>
            <a:spLocks noChangeArrowheads="1"/>
          </p:cNvSpPr>
          <p:nvPr/>
        </p:nvSpPr>
        <p:spPr bwMode="auto">
          <a:xfrm>
            <a:off x="1979613" y="1989138"/>
            <a:ext cx="504825" cy="360362"/>
          </a:xfrm>
          <a:prstGeom prst="pentagon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79887" name="Text Box 15"/>
          <p:cNvSpPr txBox="1">
            <a:spLocks noChangeArrowheads="1"/>
          </p:cNvSpPr>
          <p:nvPr/>
        </p:nvSpPr>
        <p:spPr bwMode="auto">
          <a:xfrm>
            <a:off x="3852863" y="981075"/>
            <a:ext cx="1182687" cy="457200"/>
          </a:xfrm>
          <a:prstGeom prst="rect">
            <a:avLst/>
          </a:prstGeom>
          <a:solidFill>
            <a:schemeClr val="bg1"/>
          </a:solidFill>
          <a:ln w="476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dirty="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GLUT5</a:t>
            </a:r>
          </a:p>
        </p:txBody>
      </p:sp>
      <p:sp>
        <p:nvSpPr>
          <p:cNvPr id="14347" name="AutoShape 16"/>
          <p:cNvSpPr>
            <a:spLocks noChangeArrowheads="1"/>
          </p:cNvSpPr>
          <p:nvPr/>
        </p:nvSpPr>
        <p:spPr bwMode="auto">
          <a:xfrm>
            <a:off x="4570413" y="1484313"/>
            <a:ext cx="433387" cy="431800"/>
          </a:xfrm>
          <a:prstGeom prst="pentagon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14348" name="Line 17"/>
          <p:cNvSpPr>
            <a:spLocks noChangeShapeType="1"/>
          </p:cNvSpPr>
          <p:nvPr/>
        </p:nvSpPr>
        <p:spPr bwMode="auto">
          <a:xfrm>
            <a:off x="3276600" y="1700213"/>
            <a:ext cx="11525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4349" name="Oval 18"/>
          <p:cNvSpPr>
            <a:spLocks noChangeArrowheads="1"/>
          </p:cNvSpPr>
          <p:nvPr/>
        </p:nvSpPr>
        <p:spPr bwMode="auto">
          <a:xfrm>
            <a:off x="2843213" y="1484313"/>
            <a:ext cx="504825" cy="4318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14350" name="Line 19"/>
          <p:cNvSpPr>
            <a:spLocks noChangeShapeType="1"/>
          </p:cNvSpPr>
          <p:nvPr/>
        </p:nvSpPr>
        <p:spPr bwMode="auto">
          <a:xfrm>
            <a:off x="5292725" y="1700213"/>
            <a:ext cx="5048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AR"/>
          </a:p>
        </p:txBody>
      </p:sp>
      <p:sp>
        <p:nvSpPr>
          <p:cNvPr id="14351" name="Oval 20"/>
          <p:cNvSpPr>
            <a:spLocks noChangeArrowheads="1"/>
          </p:cNvSpPr>
          <p:nvPr/>
        </p:nvSpPr>
        <p:spPr bwMode="auto">
          <a:xfrm>
            <a:off x="5867400" y="1557338"/>
            <a:ext cx="576263" cy="4318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79895" name="Text Box 23"/>
          <p:cNvSpPr txBox="1">
            <a:spLocks noChangeArrowheads="1"/>
          </p:cNvSpPr>
          <p:nvPr/>
        </p:nvSpPr>
        <p:spPr bwMode="auto">
          <a:xfrm>
            <a:off x="6484938" y="1482725"/>
            <a:ext cx="1471612" cy="457200"/>
          </a:xfrm>
          <a:prstGeom prst="rect">
            <a:avLst/>
          </a:prstGeom>
          <a:solidFill>
            <a:srgbClr val="FFCCCC"/>
          </a:solidFill>
          <a:ln w="476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Fructosa</a:t>
            </a:r>
          </a:p>
        </p:txBody>
      </p:sp>
      <p:sp>
        <p:nvSpPr>
          <p:cNvPr id="79896" name="Oval 24"/>
          <p:cNvSpPr>
            <a:spLocks noChangeArrowheads="1"/>
          </p:cNvSpPr>
          <p:nvPr/>
        </p:nvSpPr>
        <p:spPr bwMode="auto">
          <a:xfrm>
            <a:off x="6445250" y="1414463"/>
            <a:ext cx="1655763" cy="576262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79897" name="Oval 25"/>
          <p:cNvSpPr>
            <a:spLocks noChangeArrowheads="1"/>
          </p:cNvSpPr>
          <p:nvPr/>
        </p:nvSpPr>
        <p:spPr bwMode="auto">
          <a:xfrm>
            <a:off x="7019925" y="4076700"/>
            <a:ext cx="1873250" cy="865188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14355" name="Text Box 26"/>
          <p:cNvSpPr txBox="1">
            <a:spLocks noChangeArrowheads="1"/>
          </p:cNvSpPr>
          <p:nvPr/>
        </p:nvSpPr>
        <p:spPr bwMode="auto">
          <a:xfrm>
            <a:off x="1403350" y="620713"/>
            <a:ext cx="1619250" cy="641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1800">
                <a:solidFill>
                  <a:srgbClr val="FF0000"/>
                </a:solidFill>
              </a:rPr>
              <a:t>LUZ INTESTINAL</a:t>
            </a:r>
            <a:endParaRPr lang="es-ES" altLang="es-AR" sz="1800">
              <a:solidFill>
                <a:srgbClr val="FF0000"/>
              </a:solidFill>
            </a:endParaRPr>
          </a:p>
        </p:txBody>
      </p:sp>
      <p:sp>
        <p:nvSpPr>
          <p:cNvPr id="14356" name="Oval 27"/>
          <p:cNvSpPr>
            <a:spLocks noChangeArrowheads="1"/>
          </p:cNvSpPr>
          <p:nvPr/>
        </p:nvSpPr>
        <p:spPr bwMode="auto">
          <a:xfrm>
            <a:off x="1187450" y="2892425"/>
            <a:ext cx="1263650" cy="608013"/>
          </a:xfrm>
          <a:prstGeom prst="ellipse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400">
                <a:solidFill>
                  <a:srgbClr val="FF0000"/>
                </a:solidFill>
              </a:rPr>
              <a:t>2 Na</a:t>
            </a:r>
            <a:r>
              <a:rPr lang="es-ES_tradnl" altLang="es-AR" sz="2400" baseline="30000">
                <a:solidFill>
                  <a:srgbClr val="FF0000"/>
                </a:solidFill>
              </a:rPr>
              <a:t>+</a:t>
            </a:r>
            <a:endParaRPr lang="es-ES" altLang="es-AR" sz="2400">
              <a:solidFill>
                <a:srgbClr val="FF0000"/>
              </a:solidFill>
            </a:endParaRPr>
          </a:p>
        </p:txBody>
      </p:sp>
      <p:sp>
        <p:nvSpPr>
          <p:cNvPr id="14357" name="Line 29"/>
          <p:cNvSpPr>
            <a:spLocks noChangeShapeType="1"/>
          </p:cNvSpPr>
          <p:nvPr/>
        </p:nvSpPr>
        <p:spPr bwMode="auto">
          <a:xfrm flipV="1">
            <a:off x="2484438" y="4149725"/>
            <a:ext cx="574675" cy="10080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4358" name="Oval 30"/>
          <p:cNvSpPr>
            <a:spLocks noChangeArrowheads="1"/>
          </p:cNvSpPr>
          <p:nvPr/>
        </p:nvSpPr>
        <p:spPr bwMode="auto">
          <a:xfrm>
            <a:off x="7019925" y="2835275"/>
            <a:ext cx="1296988" cy="608013"/>
          </a:xfrm>
          <a:prstGeom prst="ellipse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400">
                <a:solidFill>
                  <a:srgbClr val="FF0000"/>
                </a:solidFill>
              </a:rPr>
              <a:t>3 Na</a:t>
            </a:r>
            <a:r>
              <a:rPr lang="es-ES_tradnl" altLang="es-AR" sz="2400" baseline="30000">
                <a:solidFill>
                  <a:srgbClr val="FF0000"/>
                </a:solidFill>
              </a:rPr>
              <a:t>+</a:t>
            </a:r>
            <a:endParaRPr lang="es-ES" altLang="es-AR" sz="1800">
              <a:solidFill>
                <a:srgbClr val="FF0000"/>
              </a:solidFill>
            </a:endParaRPr>
          </a:p>
        </p:txBody>
      </p:sp>
      <p:sp>
        <p:nvSpPr>
          <p:cNvPr id="14359" name="Oval 31"/>
          <p:cNvSpPr>
            <a:spLocks noChangeArrowheads="1"/>
          </p:cNvSpPr>
          <p:nvPr/>
        </p:nvSpPr>
        <p:spPr bwMode="auto">
          <a:xfrm>
            <a:off x="6877050" y="2276475"/>
            <a:ext cx="1023938" cy="608013"/>
          </a:xfrm>
          <a:prstGeom prst="ellipse">
            <a:avLst/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400">
                <a:solidFill>
                  <a:srgbClr val="000099"/>
                </a:solidFill>
              </a:rPr>
              <a:t>2 K</a:t>
            </a:r>
            <a:r>
              <a:rPr lang="es-ES_tradnl" altLang="es-AR" sz="2400" baseline="30000">
                <a:solidFill>
                  <a:srgbClr val="000099"/>
                </a:solidFill>
              </a:rPr>
              <a:t>+</a:t>
            </a:r>
            <a:endParaRPr lang="es-ES" altLang="es-AR" sz="1800">
              <a:solidFill>
                <a:srgbClr val="000099"/>
              </a:solidFill>
            </a:endParaRPr>
          </a:p>
        </p:txBody>
      </p:sp>
      <p:sp>
        <p:nvSpPr>
          <p:cNvPr id="14360" name="Line 32"/>
          <p:cNvSpPr>
            <a:spLocks noChangeShapeType="1"/>
          </p:cNvSpPr>
          <p:nvPr/>
        </p:nvSpPr>
        <p:spPr bwMode="auto">
          <a:xfrm>
            <a:off x="4787900" y="3500438"/>
            <a:ext cx="1871663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79905" name="Text Box 33"/>
          <p:cNvSpPr txBox="1">
            <a:spLocks noChangeArrowheads="1"/>
          </p:cNvSpPr>
          <p:nvPr/>
        </p:nvSpPr>
        <p:spPr bwMode="auto">
          <a:xfrm>
            <a:off x="6227763" y="4941888"/>
            <a:ext cx="1800225" cy="1096962"/>
          </a:xfrm>
          <a:prstGeom prst="rect">
            <a:avLst/>
          </a:prstGeom>
          <a:solidFill>
            <a:schemeClr val="bg1"/>
          </a:solidFill>
          <a:ln w="476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_tradnl" sz="2400">
              <a:solidFill>
                <a:srgbClr val="33333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240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GLUT2</a:t>
            </a:r>
          </a:p>
          <a:p>
            <a:pPr>
              <a:defRPr/>
            </a:pPr>
            <a:endParaRPr lang="es-ES"/>
          </a:p>
        </p:txBody>
      </p:sp>
      <p:sp>
        <p:nvSpPr>
          <p:cNvPr id="14362" name="Line 34"/>
          <p:cNvSpPr>
            <a:spLocks noChangeShapeType="1"/>
          </p:cNvSpPr>
          <p:nvPr/>
        </p:nvSpPr>
        <p:spPr bwMode="auto">
          <a:xfrm>
            <a:off x="6227763" y="4365625"/>
            <a:ext cx="720725" cy="64770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4363" name="Text Box 35"/>
          <p:cNvSpPr txBox="1">
            <a:spLocks noChangeArrowheads="1"/>
          </p:cNvSpPr>
          <p:nvPr/>
        </p:nvSpPr>
        <p:spPr bwMode="auto">
          <a:xfrm>
            <a:off x="6516688" y="3619500"/>
            <a:ext cx="2376487" cy="466725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000099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AR" sz="2400">
                <a:solidFill>
                  <a:srgbClr val="FF0000"/>
                </a:solidFill>
              </a:rPr>
              <a:t>Na</a:t>
            </a:r>
            <a:r>
              <a:rPr lang="es-ES_tradnl" altLang="es-AR" sz="2400" baseline="30000">
                <a:solidFill>
                  <a:srgbClr val="FF0000"/>
                </a:solidFill>
              </a:rPr>
              <a:t>+</a:t>
            </a:r>
            <a:r>
              <a:rPr lang="es-ES_tradnl" altLang="es-AR" sz="2400">
                <a:solidFill>
                  <a:srgbClr val="FF0000"/>
                </a:solidFill>
              </a:rPr>
              <a:t>K</a:t>
            </a:r>
            <a:r>
              <a:rPr lang="es-ES_tradnl" altLang="es-AR" sz="2400" baseline="30000">
                <a:solidFill>
                  <a:srgbClr val="FF0000"/>
                </a:solidFill>
              </a:rPr>
              <a:t>+</a:t>
            </a:r>
            <a:r>
              <a:rPr lang="es-ES_tradnl" altLang="es-AR" sz="2400">
                <a:solidFill>
                  <a:srgbClr val="FF0000"/>
                </a:solidFill>
              </a:rPr>
              <a:t> ATPasa</a:t>
            </a:r>
            <a:endParaRPr lang="es-ES" altLang="es-AR" sz="2400">
              <a:solidFill>
                <a:srgbClr val="FF0000"/>
              </a:solidFill>
            </a:endParaRPr>
          </a:p>
        </p:txBody>
      </p:sp>
      <p:sp>
        <p:nvSpPr>
          <p:cNvPr id="14364" name="Line 36"/>
          <p:cNvSpPr>
            <a:spLocks noChangeShapeType="1"/>
          </p:cNvSpPr>
          <p:nvPr/>
        </p:nvSpPr>
        <p:spPr bwMode="auto">
          <a:xfrm>
            <a:off x="6300788" y="3644900"/>
            <a:ext cx="287337" cy="144463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4365" name="AutoShape 37"/>
          <p:cNvSpPr>
            <a:spLocks noChangeArrowheads="1"/>
          </p:cNvSpPr>
          <p:nvPr/>
        </p:nvSpPr>
        <p:spPr bwMode="auto">
          <a:xfrm>
            <a:off x="2124075" y="4437063"/>
            <a:ext cx="647700" cy="433387"/>
          </a:xfrm>
          <a:prstGeom prst="hexagon">
            <a:avLst>
              <a:gd name="adj" fmla="val 37363"/>
              <a:gd name="vf" fmla="val 115470"/>
            </a:avLst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14366" name="AutoShape 38"/>
          <p:cNvSpPr>
            <a:spLocks noChangeArrowheads="1"/>
          </p:cNvSpPr>
          <p:nvPr/>
        </p:nvSpPr>
        <p:spPr bwMode="auto">
          <a:xfrm>
            <a:off x="4859338" y="4076700"/>
            <a:ext cx="647700" cy="433388"/>
          </a:xfrm>
          <a:prstGeom prst="hexagon">
            <a:avLst>
              <a:gd name="adj" fmla="val 37363"/>
              <a:gd name="vf" fmla="val 115470"/>
            </a:avLst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14367" name="Line 39"/>
          <p:cNvSpPr>
            <a:spLocks noChangeShapeType="1"/>
          </p:cNvSpPr>
          <p:nvPr/>
        </p:nvSpPr>
        <p:spPr bwMode="auto">
          <a:xfrm>
            <a:off x="5580063" y="4221163"/>
            <a:ext cx="1152525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4368" name="Line 40"/>
          <p:cNvSpPr>
            <a:spLocks noChangeShapeType="1"/>
          </p:cNvSpPr>
          <p:nvPr/>
        </p:nvSpPr>
        <p:spPr bwMode="auto">
          <a:xfrm flipH="1">
            <a:off x="3348038" y="1341438"/>
            <a:ext cx="431800" cy="21590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4369" name="Line 41"/>
          <p:cNvSpPr>
            <a:spLocks noChangeShapeType="1"/>
          </p:cNvSpPr>
          <p:nvPr/>
        </p:nvSpPr>
        <p:spPr bwMode="auto">
          <a:xfrm>
            <a:off x="4932363" y="1341438"/>
            <a:ext cx="792162" cy="21590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4370" name="Oval 42"/>
          <p:cNvSpPr>
            <a:spLocks noChangeArrowheads="1"/>
          </p:cNvSpPr>
          <p:nvPr/>
        </p:nvSpPr>
        <p:spPr bwMode="auto">
          <a:xfrm>
            <a:off x="8097838" y="2636838"/>
            <a:ext cx="1046162" cy="608012"/>
          </a:xfrm>
          <a:prstGeom prst="ellipse">
            <a:avLst/>
          </a:prstGeom>
          <a:solidFill>
            <a:srgbClr val="BDBD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 sz="2400">
                <a:solidFill>
                  <a:srgbClr val="FF0000"/>
                </a:solidFill>
              </a:rPr>
              <a:t>ATP</a:t>
            </a:r>
            <a:endParaRPr lang="es-ES" altLang="es-AR" sz="1800">
              <a:solidFill>
                <a:srgbClr val="FF0000"/>
              </a:solidFill>
            </a:endParaRPr>
          </a:p>
        </p:txBody>
      </p:sp>
      <p:sp>
        <p:nvSpPr>
          <p:cNvPr id="14371" name="Line 43"/>
          <p:cNvSpPr>
            <a:spLocks noChangeShapeType="1"/>
          </p:cNvSpPr>
          <p:nvPr/>
        </p:nvSpPr>
        <p:spPr bwMode="auto">
          <a:xfrm>
            <a:off x="8532813" y="3213100"/>
            <a:ext cx="0" cy="360363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4372" name="1 CuadroTexto"/>
          <p:cNvSpPr txBox="1">
            <a:spLocks noChangeArrowheads="1"/>
          </p:cNvSpPr>
          <p:nvPr/>
        </p:nvSpPr>
        <p:spPr bwMode="auto">
          <a:xfrm>
            <a:off x="60325" y="1990725"/>
            <a:ext cx="1376363" cy="646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>
                <a:solidFill>
                  <a:srgbClr val="FF0000"/>
                </a:solidFill>
              </a:rPr>
              <a:t>Transporte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>
                <a:solidFill>
                  <a:srgbClr val="FF0000"/>
                </a:solidFill>
              </a:rPr>
              <a:t>facilitado</a:t>
            </a:r>
          </a:p>
        </p:txBody>
      </p:sp>
      <p:sp>
        <p:nvSpPr>
          <p:cNvPr id="14373" name="2 CuadroTexto"/>
          <p:cNvSpPr txBox="1">
            <a:spLocks noChangeArrowheads="1"/>
          </p:cNvSpPr>
          <p:nvPr/>
        </p:nvSpPr>
        <p:spPr bwMode="auto">
          <a:xfrm>
            <a:off x="52388" y="5422900"/>
            <a:ext cx="1812925" cy="1200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>
                <a:solidFill>
                  <a:srgbClr val="FF0000"/>
                </a:solidFill>
              </a:rPr>
              <a:t>Transportador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>
                <a:solidFill>
                  <a:srgbClr val="FF0000"/>
                </a:solidFill>
              </a:rPr>
              <a:t>Activo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>
                <a:solidFill>
                  <a:srgbClr val="FF0000"/>
                </a:solidFill>
              </a:rPr>
              <a:t>Secundario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1800">
                <a:solidFill>
                  <a:srgbClr val="FF0000"/>
                </a:solidFill>
              </a:rPr>
              <a:t>Dpte. de Na+</a:t>
            </a:r>
          </a:p>
        </p:txBody>
      </p:sp>
      <p:pic>
        <p:nvPicPr>
          <p:cNvPr id="14374" name="Picture 3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938" y="5918200"/>
            <a:ext cx="148113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4414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96" grpId="0" animBg="1"/>
      <p:bldP spid="7989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1"/>
          <p:cNvSpPr txBox="1">
            <a:spLocks noChangeArrowheads="1"/>
          </p:cNvSpPr>
          <p:nvPr/>
        </p:nvSpPr>
        <p:spPr bwMode="auto">
          <a:xfrm>
            <a:off x="250825" y="160338"/>
            <a:ext cx="8569325" cy="579437"/>
          </a:xfrm>
          <a:prstGeom prst="rect">
            <a:avLst/>
          </a:prstGeom>
          <a:gradFill rotWithShape="1">
            <a:gsLst>
              <a:gs pos="0">
                <a:srgbClr val="57576C"/>
              </a:gs>
              <a:gs pos="50000">
                <a:srgbClr val="BDBDE9"/>
              </a:gs>
              <a:gs pos="100000">
                <a:srgbClr val="57576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s-AR"/>
              <a:t>Transportadores de Glucosa</a:t>
            </a:r>
          </a:p>
        </p:txBody>
      </p:sp>
      <p:sp>
        <p:nvSpPr>
          <p:cNvPr id="15363" name="Rectangle 26"/>
          <p:cNvSpPr>
            <a:spLocks noChangeArrowheads="1"/>
          </p:cNvSpPr>
          <p:nvPr/>
        </p:nvSpPr>
        <p:spPr bwMode="auto">
          <a:xfrm>
            <a:off x="3822700" y="6107113"/>
            <a:ext cx="4927600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_tradnl" altLang="es-AR" sz="2400">
                <a:solidFill>
                  <a:srgbClr val="000099"/>
                </a:solidFill>
              </a:rPr>
              <a:t>Transportador de Fru en enterocitos.</a:t>
            </a:r>
          </a:p>
        </p:txBody>
      </p:sp>
      <p:sp>
        <p:nvSpPr>
          <p:cNvPr id="15364" name="Rectangle 25"/>
          <p:cNvSpPr>
            <a:spLocks noChangeArrowheads="1"/>
          </p:cNvSpPr>
          <p:nvPr/>
        </p:nvSpPr>
        <p:spPr bwMode="auto">
          <a:xfrm>
            <a:off x="468313" y="6056313"/>
            <a:ext cx="3354387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_tradnl" altLang="es-AR" sz="2400">
                <a:solidFill>
                  <a:srgbClr val="000099"/>
                </a:solidFill>
              </a:rPr>
              <a:t>GLUT5</a:t>
            </a:r>
          </a:p>
        </p:txBody>
      </p:sp>
      <p:sp>
        <p:nvSpPr>
          <p:cNvPr id="15365" name="Rectangle 24"/>
          <p:cNvSpPr>
            <a:spLocks noChangeArrowheads="1"/>
          </p:cNvSpPr>
          <p:nvPr/>
        </p:nvSpPr>
        <p:spPr bwMode="auto">
          <a:xfrm>
            <a:off x="3822700" y="4867275"/>
            <a:ext cx="4927600" cy="123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_tradnl" altLang="es-AR" sz="2400">
                <a:solidFill>
                  <a:srgbClr val="000099"/>
                </a:solidFill>
              </a:rPr>
              <a:t>Tej. </a:t>
            </a:r>
            <a:r>
              <a:rPr lang="es-ES_tradnl" altLang="es-AR" sz="2400" u="sng">
                <a:solidFill>
                  <a:srgbClr val="000099"/>
                </a:solidFill>
              </a:rPr>
              <a:t>Adiposo</a:t>
            </a:r>
            <a:r>
              <a:rPr lang="es-ES_tradnl" altLang="es-AR" sz="2400">
                <a:solidFill>
                  <a:srgbClr val="000099"/>
                </a:solidFill>
              </a:rPr>
              <a:t> y </a:t>
            </a:r>
            <a:r>
              <a:rPr lang="es-ES_tradnl" altLang="es-AR" sz="2400" u="sng">
                <a:solidFill>
                  <a:srgbClr val="000099"/>
                </a:solidFill>
              </a:rPr>
              <a:t>músculo </a:t>
            </a:r>
            <a:r>
              <a:rPr lang="es-ES_tradnl" altLang="es-AR" sz="2400">
                <a:solidFill>
                  <a:srgbClr val="000099"/>
                </a:solidFill>
              </a:rPr>
              <a:t>esquelético y cardiaco. </a:t>
            </a:r>
          </a:p>
          <a:p>
            <a:pPr algn="ctr" eaLnBrk="1" hangingPunct="1">
              <a:buFontTx/>
              <a:buNone/>
            </a:pPr>
            <a:r>
              <a:rPr lang="es-ES_tradnl" altLang="es-AR" sz="2400">
                <a:solidFill>
                  <a:srgbClr val="FF0000"/>
                </a:solidFill>
              </a:rPr>
              <a:t>Es sensible a Insulina</a:t>
            </a:r>
          </a:p>
        </p:txBody>
      </p:sp>
      <p:sp>
        <p:nvSpPr>
          <p:cNvPr id="15366" name="Rectangle 23"/>
          <p:cNvSpPr>
            <a:spLocks noChangeArrowheads="1"/>
          </p:cNvSpPr>
          <p:nvPr/>
        </p:nvSpPr>
        <p:spPr bwMode="auto">
          <a:xfrm>
            <a:off x="468313" y="4867275"/>
            <a:ext cx="3354387" cy="123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_tradnl" altLang="es-AR" sz="2400">
                <a:solidFill>
                  <a:srgbClr val="FF0000"/>
                </a:solidFill>
              </a:rPr>
              <a:t>GLUT4</a:t>
            </a:r>
          </a:p>
        </p:txBody>
      </p:sp>
      <p:sp>
        <p:nvSpPr>
          <p:cNvPr id="15367" name="Rectangle 22"/>
          <p:cNvSpPr>
            <a:spLocks noChangeArrowheads="1"/>
          </p:cNvSpPr>
          <p:nvPr/>
        </p:nvSpPr>
        <p:spPr bwMode="auto">
          <a:xfrm>
            <a:off x="3822700" y="4065588"/>
            <a:ext cx="4927600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_tradnl" altLang="es-AR" sz="2400">
                <a:solidFill>
                  <a:srgbClr val="000099"/>
                </a:solidFill>
              </a:rPr>
              <a:t>Ppal. Transportador en cerebro y nervios periféricos.</a:t>
            </a:r>
          </a:p>
        </p:txBody>
      </p:sp>
      <p:sp>
        <p:nvSpPr>
          <p:cNvPr id="15368" name="Rectangle 21"/>
          <p:cNvSpPr>
            <a:spLocks noChangeArrowheads="1"/>
          </p:cNvSpPr>
          <p:nvPr/>
        </p:nvSpPr>
        <p:spPr bwMode="auto">
          <a:xfrm>
            <a:off x="468313" y="4065588"/>
            <a:ext cx="3354387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_tradnl" altLang="es-AR" sz="2400">
                <a:solidFill>
                  <a:srgbClr val="000099"/>
                </a:solidFill>
              </a:rPr>
              <a:t>GLUT3</a:t>
            </a:r>
          </a:p>
        </p:txBody>
      </p:sp>
      <p:sp>
        <p:nvSpPr>
          <p:cNvPr id="15369" name="Rectangle 20"/>
          <p:cNvSpPr>
            <a:spLocks noChangeArrowheads="1"/>
          </p:cNvSpPr>
          <p:nvPr/>
        </p:nvSpPr>
        <p:spPr bwMode="auto">
          <a:xfrm>
            <a:off x="3822700" y="2533650"/>
            <a:ext cx="4927600" cy="153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_tradnl" altLang="es-AR" sz="2400">
                <a:solidFill>
                  <a:srgbClr val="000099"/>
                </a:solidFill>
              </a:rPr>
              <a:t>En membrana basolateral del </a:t>
            </a:r>
            <a:r>
              <a:rPr lang="es-ES_tradnl" altLang="es-AR" sz="2400">
                <a:solidFill>
                  <a:srgbClr val="FF0000"/>
                </a:solidFill>
              </a:rPr>
              <a:t>epitelio intestinal</a:t>
            </a:r>
            <a:r>
              <a:rPr lang="es-ES_tradnl" altLang="es-AR" sz="2400">
                <a:solidFill>
                  <a:srgbClr val="000099"/>
                </a:solidFill>
              </a:rPr>
              <a:t>, túbulos renales, hepatocitos y </a:t>
            </a:r>
            <a:r>
              <a:rPr lang="es-ES_tradnl" altLang="es-AR" sz="2400">
                <a:solidFill>
                  <a:srgbClr val="FF0000"/>
                </a:solidFill>
              </a:rPr>
              <a:t>células </a:t>
            </a:r>
            <a:r>
              <a:rPr lang="el-GR" altLang="es-AR" sz="2400">
                <a:solidFill>
                  <a:srgbClr val="FF0000"/>
                </a:solidFill>
                <a:cs typeface="Arial" charset="0"/>
              </a:rPr>
              <a:t>β</a:t>
            </a:r>
            <a:r>
              <a:rPr lang="en-US" altLang="es-AR" sz="2400">
                <a:solidFill>
                  <a:srgbClr val="FF0000"/>
                </a:solidFill>
                <a:cs typeface="Arial" charset="0"/>
              </a:rPr>
              <a:t> </a:t>
            </a:r>
            <a:r>
              <a:rPr lang="es-ES_tradnl" altLang="es-AR" sz="2400">
                <a:solidFill>
                  <a:srgbClr val="FF0000"/>
                </a:solidFill>
              </a:rPr>
              <a:t>pancreáticas</a:t>
            </a:r>
            <a:r>
              <a:rPr lang="es-ES_tradnl" altLang="es-AR" sz="2400">
                <a:solidFill>
                  <a:srgbClr val="000099"/>
                </a:solidFill>
              </a:rPr>
              <a:t> </a:t>
            </a:r>
          </a:p>
        </p:txBody>
      </p:sp>
      <p:sp>
        <p:nvSpPr>
          <p:cNvPr id="15370" name="Rectangle 19"/>
          <p:cNvSpPr>
            <a:spLocks noChangeArrowheads="1"/>
          </p:cNvSpPr>
          <p:nvPr/>
        </p:nvSpPr>
        <p:spPr bwMode="auto">
          <a:xfrm>
            <a:off x="468313" y="2533650"/>
            <a:ext cx="3354387" cy="153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_tradnl" altLang="es-AR" sz="2400">
                <a:solidFill>
                  <a:srgbClr val="FF0000"/>
                </a:solidFill>
              </a:rPr>
              <a:t>GLUT2</a:t>
            </a:r>
          </a:p>
        </p:txBody>
      </p:sp>
      <p:sp>
        <p:nvSpPr>
          <p:cNvPr id="15371" name="Rectangle 18"/>
          <p:cNvSpPr>
            <a:spLocks noChangeArrowheads="1"/>
          </p:cNvSpPr>
          <p:nvPr/>
        </p:nvSpPr>
        <p:spPr bwMode="auto">
          <a:xfrm>
            <a:off x="3822700" y="1366838"/>
            <a:ext cx="4927600" cy="116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_tradnl" altLang="es-AR" sz="2400">
                <a:solidFill>
                  <a:srgbClr val="000099"/>
                </a:solidFill>
              </a:rPr>
              <a:t>En todos los tejidos del feto. En adultos: en GR, fibroblastos y células endoteliales</a:t>
            </a:r>
          </a:p>
        </p:txBody>
      </p:sp>
      <p:sp>
        <p:nvSpPr>
          <p:cNvPr id="15372" name="Rectangle 17"/>
          <p:cNvSpPr>
            <a:spLocks noChangeArrowheads="1"/>
          </p:cNvSpPr>
          <p:nvPr/>
        </p:nvSpPr>
        <p:spPr bwMode="auto">
          <a:xfrm>
            <a:off x="468313" y="1366838"/>
            <a:ext cx="3354387" cy="116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_tradnl" altLang="es-AR" sz="2400">
                <a:solidFill>
                  <a:srgbClr val="000099"/>
                </a:solidFill>
              </a:rPr>
              <a:t>GLUT1</a:t>
            </a:r>
          </a:p>
        </p:txBody>
      </p:sp>
      <p:sp>
        <p:nvSpPr>
          <p:cNvPr id="15373" name="Line 29"/>
          <p:cNvSpPr>
            <a:spLocks noChangeShapeType="1"/>
          </p:cNvSpPr>
          <p:nvPr/>
        </p:nvSpPr>
        <p:spPr bwMode="auto">
          <a:xfrm>
            <a:off x="468313" y="1052513"/>
            <a:ext cx="8281987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5374" name="Line 32"/>
          <p:cNvSpPr>
            <a:spLocks noChangeShapeType="1"/>
          </p:cNvSpPr>
          <p:nvPr/>
        </p:nvSpPr>
        <p:spPr bwMode="auto">
          <a:xfrm>
            <a:off x="468313" y="4065588"/>
            <a:ext cx="82819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5375" name="Line 33"/>
          <p:cNvSpPr>
            <a:spLocks noChangeShapeType="1"/>
          </p:cNvSpPr>
          <p:nvPr/>
        </p:nvSpPr>
        <p:spPr bwMode="auto">
          <a:xfrm>
            <a:off x="468313" y="4867275"/>
            <a:ext cx="82819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5376" name="Line 34"/>
          <p:cNvSpPr>
            <a:spLocks noChangeShapeType="1"/>
          </p:cNvSpPr>
          <p:nvPr/>
        </p:nvSpPr>
        <p:spPr bwMode="auto">
          <a:xfrm>
            <a:off x="468313" y="6107113"/>
            <a:ext cx="82819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5377" name="Line 36"/>
          <p:cNvSpPr>
            <a:spLocks noChangeShapeType="1"/>
          </p:cNvSpPr>
          <p:nvPr/>
        </p:nvSpPr>
        <p:spPr bwMode="auto">
          <a:xfrm>
            <a:off x="468313" y="6884988"/>
            <a:ext cx="8281987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5378" name="Line 37"/>
          <p:cNvSpPr>
            <a:spLocks noChangeShapeType="1"/>
          </p:cNvSpPr>
          <p:nvPr/>
        </p:nvSpPr>
        <p:spPr bwMode="auto">
          <a:xfrm>
            <a:off x="468313" y="981075"/>
            <a:ext cx="0" cy="5903913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5379" name="Line 38"/>
          <p:cNvSpPr>
            <a:spLocks noChangeShapeType="1"/>
          </p:cNvSpPr>
          <p:nvPr/>
        </p:nvSpPr>
        <p:spPr bwMode="auto">
          <a:xfrm>
            <a:off x="3851275" y="1052513"/>
            <a:ext cx="0" cy="5832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5380" name="Line 39"/>
          <p:cNvSpPr>
            <a:spLocks noChangeShapeType="1"/>
          </p:cNvSpPr>
          <p:nvPr/>
        </p:nvSpPr>
        <p:spPr bwMode="auto">
          <a:xfrm flipH="1">
            <a:off x="8748713" y="1052513"/>
            <a:ext cx="0" cy="5805487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  <p:sp>
        <p:nvSpPr>
          <p:cNvPr id="15381" name="Text Box 68"/>
          <p:cNvSpPr txBox="1">
            <a:spLocks noChangeArrowheads="1"/>
          </p:cNvSpPr>
          <p:nvPr/>
        </p:nvSpPr>
        <p:spPr bwMode="auto">
          <a:xfrm>
            <a:off x="5775325" y="611346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PE" altLang="es-AR" sz="1800">
              <a:solidFill>
                <a:srgbClr val="FF0000"/>
              </a:solidFill>
            </a:endParaRPr>
          </a:p>
        </p:txBody>
      </p:sp>
      <p:sp>
        <p:nvSpPr>
          <p:cNvPr id="15382" name="Line 98"/>
          <p:cNvSpPr>
            <a:spLocks noChangeShapeType="1"/>
          </p:cNvSpPr>
          <p:nvPr/>
        </p:nvSpPr>
        <p:spPr bwMode="auto">
          <a:xfrm>
            <a:off x="468313" y="2565400"/>
            <a:ext cx="82819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139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115616" y="126876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DIGESTIÓN DE HIDRATOS DE CARBONO:</a:t>
            </a:r>
          </a:p>
          <a:p>
            <a:r>
              <a:rPr lang="es-AR" dirty="0" smtClean="0"/>
              <a:t>AMILASA SALIVAL</a:t>
            </a:r>
          </a:p>
          <a:p>
            <a:r>
              <a:rPr lang="es-AR" dirty="0" smtClean="0"/>
              <a:t>AMILASA PANCREÁTICA</a:t>
            </a:r>
          </a:p>
          <a:p>
            <a:r>
              <a:rPr lang="es-AR" dirty="0" smtClean="0"/>
              <a:t>DISACARIDASAS</a:t>
            </a:r>
            <a:endParaRPr lang="es-AR" dirty="0"/>
          </a:p>
        </p:txBody>
      </p:sp>
      <p:sp>
        <p:nvSpPr>
          <p:cNvPr id="4" name="3 CuadroTexto"/>
          <p:cNvSpPr txBox="1"/>
          <p:nvPr/>
        </p:nvSpPr>
        <p:spPr>
          <a:xfrm>
            <a:off x="2339752" y="299695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MONOSACÁRIDOS</a:t>
            </a:r>
            <a:endParaRPr lang="es-AR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1115616" y="3933056"/>
            <a:ext cx="64087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ABSORCIÓN : </a:t>
            </a:r>
            <a:r>
              <a:rPr lang="es-AR" dirty="0" smtClean="0"/>
              <a:t>REQUIERE DE TRANSPORTADORES</a:t>
            </a:r>
          </a:p>
          <a:p>
            <a:r>
              <a:rPr lang="es-AR" dirty="0" smtClean="0">
                <a:solidFill>
                  <a:srgbClr val="FF0000"/>
                </a:solidFill>
              </a:rPr>
              <a:t>SGLUT: </a:t>
            </a:r>
            <a:r>
              <a:rPr lang="es-AR" dirty="0" smtClean="0"/>
              <a:t>INTESTINO- RIÑÓN TRANSPORTE ACTIVO SECUNDARIO BOMBA </a:t>
            </a:r>
            <a:r>
              <a:rPr lang="es-AR" dirty="0" err="1" smtClean="0"/>
              <a:t>ATPasa</a:t>
            </a:r>
            <a:r>
              <a:rPr lang="es-AR" dirty="0" smtClean="0"/>
              <a:t> </a:t>
            </a:r>
            <a:r>
              <a:rPr lang="es-AR" dirty="0" err="1" smtClean="0"/>
              <a:t>Na</a:t>
            </a:r>
            <a:r>
              <a:rPr lang="es-AR" dirty="0" smtClean="0"/>
              <a:t>, k</a:t>
            </a:r>
          </a:p>
          <a:p>
            <a:r>
              <a:rPr lang="es-AR" dirty="0" smtClean="0">
                <a:solidFill>
                  <a:srgbClr val="FF0000"/>
                </a:solidFill>
              </a:rPr>
              <a:t>GLUT</a:t>
            </a:r>
            <a:r>
              <a:rPr lang="es-AR" dirty="0" smtClean="0"/>
              <a:t>: DIFERENTES TIPOS</a:t>
            </a:r>
          </a:p>
          <a:p>
            <a:r>
              <a:rPr lang="es-AR" dirty="0"/>
              <a:t>	</a:t>
            </a:r>
            <a:r>
              <a:rPr lang="es-AR" dirty="0" smtClean="0"/>
              <a:t>DEPENDE DEL TEJIDO, VARÍA AFINIDAD </a:t>
            </a:r>
          </a:p>
          <a:p>
            <a:r>
              <a:rPr lang="es-AR" dirty="0"/>
              <a:t>	</a:t>
            </a:r>
            <a:r>
              <a:rPr lang="es-AR" dirty="0" smtClean="0"/>
              <a:t>GLUT 4 DEPENDIENTE DE INSULINA</a:t>
            </a:r>
          </a:p>
        </p:txBody>
      </p:sp>
      <p:sp>
        <p:nvSpPr>
          <p:cNvPr id="6" name="5 Flecha curvada hacia la izquierda"/>
          <p:cNvSpPr/>
          <p:nvPr/>
        </p:nvSpPr>
        <p:spPr>
          <a:xfrm>
            <a:off x="5364088" y="1868924"/>
            <a:ext cx="720080" cy="149736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  <p:sp>
        <p:nvSpPr>
          <p:cNvPr id="7" name="6 Flecha curvada hacia la derecha"/>
          <p:cNvSpPr/>
          <p:nvPr/>
        </p:nvSpPr>
        <p:spPr>
          <a:xfrm rot="868808">
            <a:off x="1586558" y="3198758"/>
            <a:ext cx="576064" cy="75143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410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922337"/>
          </a:xfrm>
          <a:gradFill rotWithShape="1">
            <a:gsLst>
              <a:gs pos="0">
                <a:srgbClr val="57576B"/>
              </a:gs>
              <a:gs pos="50000">
                <a:srgbClr val="BDBDE8"/>
              </a:gs>
              <a:gs pos="100000">
                <a:srgbClr val="57576B"/>
              </a:gs>
            </a:gsLst>
            <a:lin ang="5400000" scaled="1"/>
          </a:gradFill>
        </p:spPr>
        <p:txBody>
          <a:bodyPr/>
          <a:lstStyle/>
          <a:p>
            <a:pPr eaLnBrk="1" hangingPunct="1"/>
            <a:r>
              <a:rPr lang="es-ES_tradnl" altLang="es-AR" sz="3200" b="1" smtClean="0"/>
              <a:t>TERMINOLOGIA</a:t>
            </a:r>
            <a:endParaRPr lang="es-ES" altLang="es-AR" sz="3200" b="1" smtClean="0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70000"/>
            <a:ext cx="8785225" cy="5543550"/>
          </a:xfrm>
          <a:solidFill>
            <a:srgbClr val="FFCCCC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_tradnl" altLang="es-AR" sz="2800" b="1" u="sng" smtClean="0">
                <a:solidFill>
                  <a:schemeClr val="accent2"/>
                </a:solidFill>
              </a:rPr>
              <a:t>GLICOLISIS</a:t>
            </a:r>
            <a:r>
              <a:rPr lang="es-ES_tradnl" altLang="es-AR" sz="2800" b="1" smtClean="0"/>
              <a:t>: Degradación anaeróbica de glucosa, fructosa, galactosa hasta piruvato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altLang="es-AR" sz="2800" b="1" smtClean="0"/>
          </a:p>
          <a:p>
            <a:pPr eaLnBrk="1" hangingPunct="1">
              <a:lnSpc>
                <a:spcPct val="90000"/>
              </a:lnSpc>
            </a:pPr>
            <a:r>
              <a:rPr lang="es-ES_tradnl" altLang="es-AR" sz="2800" b="1" u="sng" smtClean="0">
                <a:solidFill>
                  <a:schemeClr val="accent2"/>
                </a:solidFill>
              </a:rPr>
              <a:t>GLUCONEOGENESIS</a:t>
            </a:r>
            <a:r>
              <a:rPr lang="es-ES_tradnl" altLang="es-AR" sz="2800" b="1" smtClean="0"/>
              <a:t>: Síntesis de glucosa a partir de otros precursores diferentes a hidratos de carbono</a:t>
            </a:r>
          </a:p>
          <a:p>
            <a:pPr eaLnBrk="1" hangingPunct="1">
              <a:lnSpc>
                <a:spcPct val="90000"/>
              </a:lnSpc>
            </a:pPr>
            <a:endParaRPr lang="es-ES_tradnl" altLang="es-AR" sz="2800" b="1" smtClean="0"/>
          </a:p>
          <a:p>
            <a:pPr eaLnBrk="1" hangingPunct="1">
              <a:lnSpc>
                <a:spcPct val="90000"/>
              </a:lnSpc>
            </a:pPr>
            <a:r>
              <a:rPr lang="es-ES_tradnl" altLang="es-AR" sz="2800" b="1" u="sng" smtClean="0">
                <a:solidFill>
                  <a:schemeClr val="accent2"/>
                </a:solidFill>
              </a:rPr>
              <a:t>GLUCOGENOGENESIS</a:t>
            </a:r>
            <a:r>
              <a:rPr lang="es-ES_tradnl" altLang="es-AR" sz="2800" b="1" smtClean="0"/>
              <a:t>: Conversión de glucosa en glucógeno</a:t>
            </a:r>
          </a:p>
          <a:p>
            <a:pPr eaLnBrk="1" hangingPunct="1">
              <a:lnSpc>
                <a:spcPct val="90000"/>
              </a:lnSpc>
            </a:pPr>
            <a:endParaRPr lang="es-ES_tradnl" altLang="es-AR" sz="2800" b="1" smtClean="0"/>
          </a:p>
          <a:p>
            <a:pPr eaLnBrk="1" hangingPunct="1">
              <a:lnSpc>
                <a:spcPct val="90000"/>
              </a:lnSpc>
            </a:pPr>
            <a:r>
              <a:rPr lang="es-ES_tradnl" altLang="es-AR" sz="2800" b="1" u="sng" smtClean="0">
                <a:solidFill>
                  <a:schemeClr val="accent2"/>
                </a:solidFill>
              </a:rPr>
              <a:t>GLUCOGENOLISIS</a:t>
            </a:r>
            <a:r>
              <a:rPr lang="es-ES_tradnl" altLang="es-AR" sz="2800" b="1" smtClean="0"/>
              <a:t>: Degradación de glucógeno a glucosa</a:t>
            </a:r>
            <a:endParaRPr lang="es-ES" altLang="es-AR" sz="2800" b="1" smtClean="0"/>
          </a:p>
        </p:txBody>
      </p:sp>
    </p:spTree>
    <p:extLst>
      <p:ext uri="{BB962C8B-B14F-4D97-AF65-F5344CB8AC3E}">
        <p14:creationId xmlns:p14="http://schemas.microsoft.com/office/powerpoint/2010/main" val="3946957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36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13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1916113"/>
            <a:ext cx="8682037" cy="462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6200" y="304800"/>
            <a:ext cx="8915400" cy="1143000"/>
          </a:xfrm>
          <a:prstGeom prst="rect">
            <a:avLst/>
          </a:prstGeom>
          <a:ln w="38100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altLang="es-AR" b="0" kern="0" smtClean="0">
                <a:solidFill>
                  <a:schemeClr val="tx1"/>
                </a:solidFill>
              </a:rPr>
              <a:t>Importancia de la glucosa</a:t>
            </a:r>
            <a:endParaRPr lang="es-ES" altLang="es-AR" b="0" kern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24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6245</TotalTime>
  <Words>1480</Words>
  <Application>Microsoft Office PowerPoint</Application>
  <PresentationFormat>Presentación en pantalla (4:3)</PresentationFormat>
  <Paragraphs>411</Paragraphs>
  <Slides>47</Slides>
  <Notes>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47</vt:i4>
      </vt:variant>
    </vt:vector>
  </HeadingPairs>
  <TitlesOfParts>
    <vt:vector size="49" baseType="lpstr">
      <vt:lpstr>Viajes</vt:lpstr>
      <vt:lpstr>Imagen</vt:lpstr>
      <vt:lpstr>BOLILLA 4: Metabolismo de hidratos de carbono.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TERMINOLOGIA</vt:lpstr>
      <vt:lpstr>Presentación de PowerPoint</vt:lpstr>
      <vt:lpstr>Características de la Via Glicolítica (GLICOLISIS)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ECUACION GENERAL DE LA VIA GLICOLITICA</vt:lpstr>
      <vt:lpstr> Puntos de Regulación de la Glicólisis </vt:lpstr>
      <vt:lpstr>BALANCE ENERGETICO</vt:lpstr>
      <vt:lpstr>Presentación de PowerPoint</vt:lpstr>
      <vt:lpstr>Presentación de PowerPoint</vt:lpstr>
      <vt:lpstr>QUE OCURRE EN CONDICIONES ANAERÓBICAS??</vt:lpstr>
      <vt:lpstr>Presentación de PowerPoint</vt:lpstr>
      <vt:lpstr>Presentación de PowerPoint</vt:lpstr>
      <vt:lpstr>   </vt:lpstr>
      <vt:lpstr>BIOSINTESIS DE FOSFOENOLPIRUVATO</vt:lpstr>
      <vt:lpstr> FRUCTOSA-1,6-BISFOSFATASA </vt:lpstr>
      <vt:lpstr>GASTO DE ENERGIA EN LA GLUCONEOGENESIS</vt:lpstr>
      <vt:lpstr> GLUCOSA A PARTIR DE GLUCOSA-6-FOSFATO </vt:lpstr>
      <vt:lpstr>Presentación de PowerPoint</vt:lpstr>
      <vt:lpstr>REGULACIÓN DE LA GLUCONEOGÉNESIS</vt:lpstr>
      <vt:lpstr>METABOLISMO DEL GLUCOGENO</vt:lpstr>
      <vt:lpstr>Estructura del glucógeno</vt:lpstr>
      <vt:lpstr>DEGRADACION DEL GLUCOGENO GLUCOGENOLISIS</vt:lpstr>
      <vt:lpstr>REQUIERE DE DOS REACCIONES</vt:lpstr>
      <vt:lpstr>Enzimas que intervienen en el proceso de degradación del GLUCOGENO</vt:lpstr>
      <vt:lpstr>REACCIONES DE LA GLUCOGENOLISIS</vt:lpstr>
      <vt:lpstr>MECANISMO DE DEGRADACION DEL GLUCOGENO</vt:lpstr>
      <vt:lpstr>Presentación de PowerPoint</vt:lpstr>
      <vt:lpstr> BIOSINTESIS DE GLUCOGENO: GLUCOGENO-GENESIS </vt:lpstr>
      <vt:lpstr>GLUCOGENOGENESIS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BOLILLA 4: Metabolismo de hidratos de carbono.</dc:title>
  <dc:creator>ethel</dc:creator>
  <cp:lastModifiedBy>ethel</cp:lastModifiedBy>
  <cp:revision>26</cp:revision>
  <dcterms:created xsi:type="dcterms:W3CDTF">2015-04-10T13:31:11Z</dcterms:created>
  <dcterms:modified xsi:type="dcterms:W3CDTF">2016-04-19T13:58:21Z</dcterms:modified>
</cp:coreProperties>
</file>